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4"/>
  </p:sldMasterIdLst>
  <p:notesMasterIdLst>
    <p:notesMasterId r:id="rId13"/>
  </p:notesMasterIdLst>
  <p:sldIdLst>
    <p:sldId id="2147375974" r:id="rId5"/>
    <p:sldId id="2147375972" r:id="rId6"/>
    <p:sldId id="2147376005" r:id="rId7"/>
    <p:sldId id="2147376000" r:id="rId8"/>
    <p:sldId id="2147376001" r:id="rId9"/>
    <p:sldId id="2147376006" r:id="rId10"/>
    <p:sldId id="2147376003" r:id="rId11"/>
    <p:sldId id="214737600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計画作成にあたる留意事項" id="{5A9D53E3-28DA-4E99-A6E3-77BC7E109AC3}">
          <p14:sldIdLst>
            <p14:sldId id="2147375974"/>
          </p14:sldIdLst>
        </p14:section>
        <p14:section name="様式2別紙_物流DX推進実証計画" id="{0382665E-224C-4689-B65D-A44192D7601B}">
          <p14:sldIdLst>
            <p14:sldId id="2147375972"/>
            <p14:sldId id="2147376005"/>
            <p14:sldId id="2147376000"/>
            <p14:sldId id="2147376001"/>
          </p14:sldIdLst>
        </p14:section>
        <p14:section name="記入例" id="{EFA34D5C-A88F-4942-8D01-6EC0472A8740}">
          <p14:sldIdLst>
            <p14:sldId id="2147376006"/>
            <p14:sldId id="2147376003"/>
            <p14:sldId id="21473760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6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FDFF78-EDD3-4659-ADD7-75056E663F41}" v="3" dt="2024-05-15T02:51:04.549"/>
    <p1510:client id="{B0AE9C58-2C36-4778-BC15-F33AC75E0664}" v="1" dt="2024-05-15T07:35:54.430"/>
    <p1510:client id="{DF5CCDAA-F4F1-423E-BC1B-4F84D37D44AA}" v="7" dt="2024-05-15T01:49:06.4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2" d="100"/>
          <a:sy n="162" d="100"/>
        </p:scale>
        <p:origin x="421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75B02-0320-41FD-9F0A-093E19087DD2}"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C8388F-B6A1-4D00-8188-8EF894430160}" type="slidenum">
              <a:rPr kumimoji="1" lang="ja-JP" altLang="en-US" smtClean="0"/>
              <a:t>‹#›</a:t>
            </a:fld>
            <a:endParaRPr kumimoji="1" lang="ja-JP" altLang="en-US"/>
          </a:p>
        </p:txBody>
      </p:sp>
    </p:spTree>
    <p:extLst>
      <p:ext uri="{BB962C8B-B14F-4D97-AF65-F5344CB8AC3E}">
        <p14:creationId xmlns:p14="http://schemas.microsoft.com/office/powerpoint/2010/main" val="22381414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マス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4263B43-0D49-4F0E-8991-8C308A3769B7}"/>
              </a:ext>
            </a:extLst>
          </p:cNvPr>
          <p:cNvSpPr txBox="1"/>
          <p:nvPr userDrawn="1"/>
        </p:nvSpPr>
        <p:spPr>
          <a:xfrm>
            <a:off x="76200" y="83622"/>
            <a:ext cx="8953500" cy="338554"/>
          </a:xfrm>
          <a:prstGeom prst="rect">
            <a:avLst/>
          </a:prstGeom>
          <a:noFill/>
        </p:spPr>
        <p:txBody>
          <a:bodyPr wrap="square" lIns="91440" tIns="45720" rIns="91440" bIns="45720" rtlCol="0" anchor="t">
            <a:spAutoFit/>
          </a:bodyPr>
          <a:lstStyle/>
          <a:p>
            <a:pPr defTabSz="914377">
              <a:defRPr/>
            </a:pPr>
            <a:r>
              <a:rPr lang="ja-JP" altLang="en-US" sz="1600" b="1">
                <a:solidFill>
                  <a:prstClr val="black"/>
                </a:solidFill>
                <a:latin typeface="游ゴシック"/>
                <a:ea typeface="游ゴシック"/>
              </a:rPr>
              <a:t>（様式</a:t>
            </a:r>
            <a:r>
              <a:rPr lang="en-US" altLang="ja-JP" sz="1600" b="1">
                <a:solidFill>
                  <a:prstClr val="black"/>
                </a:solidFill>
                <a:latin typeface="游ゴシック"/>
                <a:ea typeface="游ゴシック"/>
              </a:rPr>
              <a:t>2</a:t>
            </a:r>
            <a:r>
              <a:rPr lang="ja-JP" altLang="en-US" sz="1600" b="1">
                <a:solidFill>
                  <a:prstClr val="black"/>
                </a:solidFill>
                <a:latin typeface="游ゴシック"/>
                <a:ea typeface="游ゴシック"/>
              </a:rPr>
              <a:t>別紙）物流</a:t>
            </a:r>
            <a:r>
              <a:rPr lang="en-US" altLang="ja-JP" sz="1600" b="1">
                <a:solidFill>
                  <a:prstClr val="black"/>
                </a:solidFill>
                <a:latin typeface="游ゴシック"/>
                <a:ea typeface="游ゴシック"/>
              </a:rPr>
              <a:t>DX</a:t>
            </a:r>
            <a:r>
              <a:rPr lang="ja-JP" altLang="en-US" sz="1600" b="1">
                <a:solidFill>
                  <a:prstClr val="black"/>
                </a:solidFill>
                <a:latin typeface="游ゴシック"/>
                <a:ea typeface="游ゴシック"/>
              </a:rPr>
              <a:t>推進実証計画</a:t>
            </a:r>
            <a:endParaRPr lang="en-US" altLang="ja-JP" sz="1600" b="1">
              <a:solidFill>
                <a:prstClr val="black"/>
              </a:solidFill>
              <a:latin typeface="游ゴシック"/>
              <a:ea typeface="游ゴシック"/>
            </a:endParaRPr>
          </a:p>
        </p:txBody>
      </p:sp>
      <p:cxnSp>
        <p:nvCxnSpPr>
          <p:cNvPr id="6" name="直線コネクタ 5">
            <a:extLst>
              <a:ext uri="{FF2B5EF4-FFF2-40B4-BE49-F238E27FC236}">
                <a16:creationId xmlns:a16="http://schemas.microsoft.com/office/drawing/2014/main" id="{1B7C9A24-47D5-4CC7-A77C-076A1FA982E4}"/>
              </a:ext>
            </a:extLst>
          </p:cNvPr>
          <p:cNvCxnSpPr>
            <a:cxnSpLocks/>
          </p:cNvCxnSpPr>
          <p:nvPr userDrawn="1"/>
        </p:nvCxnSpPr>
        <p:spPr>
          <a:xfrm>
            <a:off x="-598" y="418141"/>
            <a:ext cx="9144598"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219663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推進実証計画：サマリ</a:t>
            </a:r>
          </a:p>
        </p:txBody>
      </p:sp>
    </p:spTree>
    <p:extLst>
      <p:ext uri="{BB962C8B-B14F-4D97-AF65-F5344CB8AC3E}">
        <p14:creationId xmlns:p14="http://schemas.microsoft.com/office/powerpoint/2010/main" val="33848350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（様式３）個別事業計画：⑤実証実験（実証運行・実証運航）</a:t>
            </a:r>
          </a:p>
        </p:txBody>
      </p:sp>
    </p:spTree>
    <p:extLst>
      <p:ext uri="{BB962C8B-B14F-4D97-AF65-F5344CB8AC3E}">
        <p14:creationId xmlns:p14="http://schemas.microsoft.com/office/powerpoint/2010/main" val="323797892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推進実証計画：事業スケジュールと体制</a:t>
            </a:r>
          </a:p>
        </p:txBody>
      </p:sp>
    </p:spTree>
    <p:extLst>
      <p:ext uri="{BB962C8B-B14F-4D97-AF65-F5344CB8AC3E}">
        <p14:creationId xmlns:p14="http://schemas.microsoft.com/office/powerpoint/2010/main" val="26076127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推進実証計画：事業スケジュール</a:t>
            </a:r>
          </a:p>
        </p:txBody>
      </p:sp>
    </p:spTree>
    <p:extLst>
      <p:ext uri="{BB962C8B-B14F-4D97-AF65-F5344CB8AC3E}">
        <p14:creationId xmlns:p14="http://schemas.microsoft.com/office/powerpoint/2010/main" val="3783163200"/>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推進実証計画：体制</a:t>
            </a:r>
          </a:p>
        </p:txBody>
      </p:sp>
    </p:spTree>
    <p:extLst>
      <p:ext uri="{BB962C8B-B14F-4D97-AF65-F5344CB8AC3E}">
        <p14:creationId xmlns:p14="http://schemas.microsoft.com/office/powerpoint/2010/main" val="209575855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（様式３）個別事業計画：事業一覧</a:t>
            </a:r>
          </a:p>
        </p:txBody>
      </p:sp>
    </p:spTree>
    <p:extLst>
      <p:ext uri="{BB962C8B-B14F-4D97-AF65-F5344CB8AC3E}">
        <p14:creationId xmlns:p14="http://schemas.microsoft.com/office/powerpoint/2010/main" val="372162217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cSld name="Divider_3">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C60F6E-79E1-42FD-816F-62E1118C41B5}"/>
              </a:ext>
            </a:extLst>
          </p:cNvPr>
          <p:cNvSpPr>
            <a:spLocks noGrp="1"/>
          </p:cNvSpPr>
          <p:nvPr>
            <p:ph type="title" hasCustomPrompt="1"/>
          </p:nvPr>
        </p:nvSpPr>
        <p:spPr>
          <a:xfrm>
            <a:off x="477834" y="2863289"/>
            <a:ext cx="8188333" cy="1142809"/>
          </a:xfrm>
          <a:prstGeom prst="rect">
            <a:avLst/>
          </a:prstGeom>
        </p:spPr>
        <p:txBody>
          <a:bodyPr lIns="0" tIns="0" rIns="0" bIns="0" anchor="ctr"/>
          <a:lstStyle>
            <a:lvl1pPr algn="l" fontAlgn="auto">
              <a:lnSpc>
                <a:spcPct val="100000"/>
              </a:lnSpc>
              <a:defRPr sz="3078" b="0" spc="0" baseline="0">
                <a:solidFill>
                  <a:schemeClr val="tx2"/>
                </a:solidFill>
                <a:latin typeface="EYInterstate" panose="02000503020000020004" pitchFamily="2" charset="0"/>
                <a:ea typeface="Meiryo UI" panose="020B0604030504040204" pitchFamily="50" charset="-128"/>
              </a:defRPr>
            </a:lvl1pPr>
          </a:lstStyle>
          <a:p>
            <a:r>
              <a:rPr kumimoji="1" lang="ja-JP" altLang="en-US"/>
              <a:t>章タイトル</a:t>
            </a:r>
          </a:p>
        </p:txBody>
      </p:sp>
      <p:sp>
        <p:nvSpPr>
          <p:cNvPr id="9" name="Text Placeholder 5">
            <a:extLst>
              <a:ext uri="{FF2B5EF4-FFF2-40B4-BE49-F238E27FC236}">
                <a16:creationId xmlns:a16="http://schemas.microsoft.com/office/drawing/2014/main" id="{3562A8C4-BFAC-45C1-97C1-1F49DF283F96}"/>
              </a:ext>
            </a:extLst>
          </p:cNvPr>
          <p:cNvSpPr txBox="1">
            <a:spLocks/>
          </p:cNvSpPr>
          <p:nvPr userDrawn="1"/>
        </p:nvSpPr>
        <p:spPr>
          <a:xfrm>
            <a:off x="0" y="0"/>
            <a:ext cx="123135" cy="6858000"/>
          </a:xfrm>
          <a:prstGeom prst="rect">
            <a:avLst/>
          </a:prstGeom>
          <a:solidFill>
            <a:schemeClr val="accent3"/>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
        <p:nvSpPr>
          <p:cNvPr id="10" name="Text Placeholder 5">
            <a:extLst>
              <a:ext uri="{FF2B5EF4-FFF2-40B4-BE49-F238E27FC236}">
                <a16:creationId xmlns:a16="http://schemas.microsoft.com/office/drawing/2014/main" id="{040CF0E0-7A6D-42BA-8CF9-9662BA9C1D75}"/>
              </a:ext>
            </a:extLst>
          </p:cNvPr>
          <p:cNvSpPr txBox="1">
            <a:spLocks/>
          </p:cNvSpPr>
          <p:nvPr userDrawn="1"/>
        </p:nvSpPr>
        <p:spPr>
          <a:xfrm>
            <a:off x="-177" y="2857809"/>
            <a:ext cx="123135" cy="1142809"/>
          </a:xfrm>
          <a:prstGeom prst="rect">
            <a:avLst/>
          </a:prstGeom>
          <a:solidFill>
            <a:srgbClr val="082C65"/>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Tree>
    <p:extLst>
      <p:ext uri="{BB962C8B-B14F-4D97-AF65-F5344CB8AC3E}">
        <p14:creationId xmlns:p14="http://schemas.microsoft.com/office/powerpoint/2010/main" val="2410612805"/>
      </p:ext>
    </p:extLst>
  </p:cSld>
  <p:clrMapOvr>
    <a:masterClrMapping/>
  </p:clrMapOvr>
  <p:extLst>
    <p:ext uri="{DCECCB84-F9BA-43D5-87BE-67443E8EF086}">
      <p15:sldGuideLst xmlns:p15="http://schemas.microsoft.com/office/powerpoint/2012/main">
        <p15:guide id="1" orient="horz" pos="238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A18E886-3753-43A7-94DB-AA1D5562D017}" type="datetime1">
              <a:rPr kumimoji="1" lang="ja-JP" altLang="en-US" smtClean="0"/>
              <a:t>2024/5/15</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26896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留意事項">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計画作成にあたる留意事項</a:t>
            </a:r>
          </a:p>
        </p:txBody>
      </p:sp>
    </p:spTree>
    <p:extLst>
      <p:ext uri="{BB962C8B-B14F-4D97-AF65-F5344CB8AC3E}">
        <p14:creationId xmlns:p14="http://schemas.microsoft.com/office/powerpoint/2010/main" val="169722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a:t>
            </a:r>
          </a:p>
        </p:txBody>
      </p:sp>
    </p:spTree>
    <p:extLst>
      <p:ext uri="{BB962C8B-B14F-4D97-AF65-F5344CB8AC3E}">
        <p14:creationId xmlns:p14="http://schemas.microsoft.com/office/powerpoint/2010/main" val="143735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（様式３）個別事業計画：①宿泊施設の高付加価値化改修</a:t>
            </a:r>
          </a:p>
        </p:txBody>
      </p:sp>
    </p:spTree>
    <p:extLst>
      <p:ext uri="{BB962C8B-B14F-4D97-AF65-F5344CB8AC3E}">
        <p14:creationId xmlns:p14="http://schemas.microsoft.com/office/powerpoint/2010/main" val="2655390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a:t>
            </a:r>
            <a:r>
              <a:rPr kumimoji="1" lang="ja-JP" altLang="en-US" sz="1500" b="1">
                <a:solidFill>
                  <a:schemeClr val="tx1"/>
                </a:solidFill>
                <a:latin typeface="Meiryo UI" panose="020B0604030504040204" pitchFamily="50" charset="-128"/>
                <a:ea typeface="Meiryo UI" panose="020B0604030504040204" pitchFamily="50" charset="-128"/>
              </a:rPr>
              <a:t>②観光施設の改修</a:t>
            </a:r>
            <a:endParaRPr kumimoji="1" lang="en-US" altLang="ja-JP" sz="1500" b="1">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20292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a:t>
            </a:r>
          </a:p>
        </p:txBody>
      </p:sp>
    </p:spTree>
    <p:extLst>
      <p:ext uri="{BB962C8B-B14F-4D97-AF65-F5344CB8AC3E}">
        <p14:creationId xmlns:p14="http://schemas.microsoft.com/office/powerpoint/2010/main" val="339249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 ④公的施設の観光目的での利活用のための民間活力の導入</a:t>
            </a:r>
          </a:p>
        </p:txBody>
      </p:sp>
    </p:spTree>
    <p:extLst>
      <p:ext uri="{BB962C8B-B14F-4D97-AF65-F5344CB8AC3E}">
        <p14:creationId xmlns:p14="http://schemas.microsoft.com/office/powerpoint/2010/main" val="843605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（様式３）個別事業計画：③‘廃屋の撤去＋再建（宿泊施設のみ）</a:t>
            </a:r>
          </a:p>
        </p:txBody>
      </p:sp>
    </p:spTree>
    <p:extLst>
      <p:ext uri="{BB962C8B-B14F-4D97-AF65-F5344CB8AC3E}">
        <p14:creationId xmlns:p14="http://schemas.microsoft.com/office/powerpoint/2010/main" val="144528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086600" y="6492875"/>
            <a:ext cx="2057400" cy="365125"/>
          </a:xfrm>
          <a:prstGeom prst="rect">
            <a:avLst/>
          </a:prstGeom>
          <a:noFill/>
          <a:ln>
            <a:noFill/>
          </a:ln>
        </p:spPr>
        <p:txBody>
          <a:bodyPr vert="horz" lIns="91440" tIns="45720" rIns="91440" bIns="45720" rtlCol="0" anchor="ctr"/>
          <a:lstStyle>
            <a:lvl1pPr algn="r">
              <a:defRPr sz="1200">
                <a:solidFill>
                  <a:schemeClr val="tx1">
                    <a:tint val="75000"/>
                  </a:schemeClr>
                </a:solidFill>
              </a:defRPr>
            </a:lvl1p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167048577"/>
      </p:ext>
    </p:extLst>
  </p:cSld>
  <p:clrMap bg1="lt1" tx1="dk1" bg2="lt2" tx2="dk2" accent1="accent1" accent2="accent2" accent3="accent3" accent4="accent4" accent5="accent5" accent6="accent6" hlink="hlink" folHlink="folHlink"/>
  <p:sldLayoutIdLst>
    <p:sldLayoutId id="2147483668" r:id="rId1"/>
    <p:sldLayoutId id="2147483662" r:id="rId2"/>
    <p:sldLayoutId id="2147483673" r:id="rId3"/>
    <p:sldLayoutId id="2147483683" r:id="rId4"/>
    <p:sldLayoutId id="2147483674" r:id="rId5"/>
    <p:sldLayoutId id="2147483675" r:id="rId6"/>
    <p:sldLayoutId id="2147483676" r:id="rId7"/>
    <p:sldLayoutId id="2147483684" r:id="rId8"/>
    <p:sldLayoutId id="2147483677" r:id="rId9"/>
    <p:sldLayoutId id="2147483678" r:id="rId10"/>
    <p:sldLayoutId id="2147483679" r:id="rId11"/>
    <p:sldLayoutId id="2147483680" r:id="rId12"/>
    <p:sldLayoutId id="2147483685" r:id="rId13"/>
    <p:sldLayoutId id="2147483686" r:id="rId14"/>
    <p:sldLayoutId id="2147483681" r:id="rId15"/>
    <p:sldLayoutId id="2147483682" r:id="rId16"/>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5">
            <a:extLst>
              <a:ext uri="{FF2B5EF4-FFF2-40B4-BE49-F238E27FC236}">
                <a16:creationId xmlns:a16="http://schemas.microsoft.com/office/drawing/2014/main" id="{3879C913-EE04-46C4-AA8C-E9A0BF6347BB}"/>
              </a:ext>
            </a:extLst>
          </p:cNvPr>
          <p:cNvSpPr/>
          <p:nvPr/>
        </p:nvSpPr>
        <p:spPr>
          <a:xfrm>
            <a:off x="567862" y="2394321"/>
            <a:ext cx="8008276" cy="1777476"/>
          </a:xfrm>
          <a:prstGeom prst="rect">
            <a:avLst/>
          </a:prstGeom>
          <a:solidFill>
            <a:srgbClr val="D6D6E8"/>
          </a:solidFill>
          <a:ln w="28575">
            <a:solidFill>
              <a:srgbClr val="082C65"/>
            </a:solidFill>
          </a:ln>
        </p:spPr>
        <p:txBody>
          <a:bodyPr vertOverflow="overflow" horzOverflow="overflow" wrap="square" lIns="91440" tIns="36000" rIns="9144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latin typeface="Meiryo UI"/>
                <a:ea typeface="Meiryo UI"/>
              </a:rPr>
              <a:t>（様式</a:t>
            </a:r>
            <a:r>
              <a:rPr lang="en-US" altLang="ja-JP" sz="1600" kern="0">
                <a:latin typeface="Meiryo UI"/>
                <a:ea typeface="Meiryo UI"/>
              </a:rPr>
              <a:t>2</a:t>
            </a:r>
            <a:r>
              <a:rPr lang="ja-JP" altLang="en-US" sz="1600" kern="0">
                <a:latin typeface="Meiryo UI"/>
                <a:ea typeface="Meiryo UI"/>
              </a:rPr>
              <a:t>別紙）物流</a:t>
            </a:r>
            <a:r>
              <a:rPr lang="en-US" altLang="ja-JP" sz="1600" kern="0">
                <a:latin typeface="Meiryo UI"/>
                <a:ea typeface="Meiryo UI"/>
              </a:rPr>
              <a:t>DX</a:t>
            </a:r>
            <a:r>
              <a:rPr lang="ja-JP" altLang="en-US" sz="1600" kern="0">
                <a:latin typeface="Meiryo UI"/>
                <a:ea typeface="Meiryo UI"/>
              </a:rPr>
              <a:t>推進実証計画の詳細は本フォーマットを用いて作成してください</a:t>
            </a:r>
            <a:endParaRPr lang="en-US" altLang="ja-JP" sz="1600" kern="0">
              <a:latin typeface="Meiryo UI"/>
              <a:ea typeface="Meiryo UI"/>
            </a:endParaRPr>
          </a:p>
          <a:p>
            <a:pPr marL="177800" indent="-177800" defTabSz="1703388">
              <a:spcBef>
                <a:spcPts val="1200"/>
              </a:spcBef>
              <a:buFont typeface="Arial" panose="020B0604020202020204" pitchFamily="34" charset="0"/>
              <a:buChar char="•"/>
              <a:tabLst>
                <a:tab pos="7261225" algn="l"/>
              </a:tabLst>
            </a:pPr>
            <a:r>
              <a:rPr lang="ja-JP" altLang="en-US" sz="1600" kern="0">
                <a:solidFill>
                  <a:schemeClr val="tx1"/>
                </a:solidFill>
                <a:latin typeface="Meiryo UI" panose="020B0604030504040204" pitchFamily="50" charset="-128"/>
                <a:ea typeface="Meiryo UI" panose="020B0604030504040204" pitchFamily="50" charset="-128"/>
              </a:rPr>
              <a:t>作成にあたり、記入内容等に不明点がある場合は必要に応じて別添サンプルをご参照ください</a:t>
            </a:r>
            <a:endParaRPr lang="en-US" altLang="ja-JP" sz="1600" kern="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chemeClr val="tx1"/>
                </a:solidFill>
                <a:latin typeface="Meiryo UI" panose="020B0604030504040204" pitchFamily="50" charset="-128"/>
                <a:ea typeface="Meiryo UI" panose="020B0604030504040204" pitchFamily="50" charset="-128"/>
              </a:rPr>
              <a:t>本ページは計画作成にあたっての留意事項ですので、提出時には削除ください</a:t>
            </a:r>
            <a:endParaRPr lang="en-US" altLang="ja-JP" sz="1600" kern="0">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latin typeface="Meiryo UI"/>
                <a:ea typeface="Meiryo UI"/>
              </a:rPr>
              <a:t>体制図などの補足説明ページは必要に応じて追加していただいて構いません</a:t>
            </a:r>
          </a:p>
        </p:txBody>
      </p:sp>
    </p:spTree>
    <p:extLst>
      <p:ext uri="{BB962C8B-B14F-4D97-AF65-F5344CB8AC3E}">
        <p14:creationId xmlns:p14="http://schemas.microsoft.com/office/powerpoint/2010/main" val="2383849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lang="ja-JP" altLang="en-US"/>
              <a:t>様式</a:t>
            </a:r>
            <a:r>
              <a:rPr lang="en-US" altLang="ja-JP"/>
              <a:t>2</a:t>
            </a:r>
            <a:r>
              <a:rPr lang="ja-JP" altLang="en-US"/>
              <a:t>別紙：物流</a:t>
            </a:r>
            <a:r>
              <a:rPr lang="en-US" altLang="ja-JP"/>
              <a:t>DX</a:t>
            </a:r>
            <a:r>
              <a:rPr lang="ja-JP" altLang="en-US"/>
              <a:t>推進実証計画</a:t>
            </a:r>
            <a:endParaRPr kumimoji="1" lang="ja-JP" altLang="en-US"/>
          </a:p>
        </p:txBody>
      </p:sp>
    </p:spTree>
    <p:extLst>
      <p:ext uri="{BB962C8B-B14F-4D97-AF65-F5344CB8AC3E}">
        <p14:creationId xmlns:p14="http://schemas.microsoft.com/office/powerpoint/2010/main" val="1241137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2CF4891-93A4-4FF3-B297-C0F69DE1D124}"/>
              </a:ext>
            </a:extLst>
          </p:cNvPr>
          <p:cNvSpPr>
            <a:spLocks noGrp="1"/>
          </p:cNvSpPr>
          <p:nvPr>
            <p:ph type="sldNum" sz="quarter" idx="12"/>
          </p:nvPr>
        </p:nvSpPr>
        <p:spPr/>
        <p:txBody>
          <a:bodyPr/>
          <a:lstStyle/>
          <a:p>
            <a:pPr defTabSz="781903" fontAlgn="base">
              <a:spcBef>
                <a:spcPct val="0"/>
              </a:spcBef>
              <a:spcAft>
                <a:spcPct val="0"/>
              </a:spcAft>
              <a:defRPr/>
            </a:pPr>
            <a:fld id="{F6C2E01A-B428-4AA5-B116-BB9AC8521681}" type="slidenum">
              <a:rPr kumimoji="1" lang="en-US" altLang="ja-JP" sz="1131">
                <a:solidFill>
                  <a:srgbClr val="000000"/>
                </a:solidFill>
                <a:latin typeface="EYInterstate Light" pitchFamily="2" charset="0"/>
                <a:ea typeface="ＭＳ Ｐゴシック" pitchFamily="50" charset="-128"/>
              </a:rPr>
              <a:pPr defTabSz="781903" fontAlgn="base">
                <a:spcBef>
                  <a:spcPct val="0"/>
                </a:spcBef>
                <a:spcAft>
                  <a:spcPct val="0"/>
                </a:spcAft>
                <a:defRPr/>
              </a:pPr>
              <a:t>3</a:t>
            </a:fld>
            <a:endParaRPr kumimoji="1" lang="en-US" altLang="ja-JP" sz="1131">
              <a:solidFill>
                <a:srgbClr val="000000"/>
              </a:solidFill>
              <a:latin typeface="EYInterstate Light" pitchFamily="2" charset="0"/>
              <a:ea typeface="ＭＳ Ｐゴシック" pitchFamily="50" charset="-128"/>
            </a:endParaRPr>
          </a:p>
        </p:txBody>
      </p:sp>
      <p:graphicFrame>
        <p:nvGraphicFramePr>
          <p:cNvPr id="4" name="表 3">
            <a:extLst>
              <a:ext uri="{FF2B5EF4-FFF2-40B4-BE49-F238E27FC236}">
                <a16:creationId xmlns:a16="http://schemas.microsoft.com/office/drawing/2014/main" id="{A5099D36-2EE3-457D-8810-ED6516EAC1B9}"/>
              </a:ext>
            </a:extLst>
          </p:cNvPr>
          <p:cNvGraphicFramePr>
            <a:graphicFrameLocks noGrp="1"/>
          </p:cNvGraphicFramePr>
          <p:nvPr>
            <p:extLst>
              <p:ext uri="{D42A27DB-BD31-4B8C-83A1-F6EECF244321}">
                <p14:modId xmlns:p14="http://schemas.microsoft.com/office/powerpoint/2010/main" val="1861011054"/>
              </p:ext>
            </p:extLst>
          </p:nvPr>
        </p:nvGraphicFramePr>
        <p:xfrm>
          <a:off x="262998" y="1046102"/>
          <a:ext cx="4309002" cy="5639921"/>
        </p:xfrm>
        <a:graphic>
          <a:graphicData uri="http://schemas.openxmlformats.org/drawingml/2006/table">
            <a:tbl>
              <a:tblPr firstRow="1" bandRow="1">
                <a:tableStyleId>{F2DE63D5-997A-4646-A377-4702673A728D}</a:tableStyleId>
              </a:tblPr>
              <a:tblGrid>
                <a:gridCol w="706042">
                  <a:extLst>
                    <a:ext uri="{9D8B030D-6E8A-4147-A177-3AD203B41FA5}">
                      <a16:colId xmlns:a16="http://schemas.microsoft.com/office/drawing/2014/main" val="523305797"/>
                    </a:ext>
                  </a:extLst>
                </a:gridCol>
                <a:gridCol w="682842">
                  <a:extLst>
                    <a:ext uri="{9D8B030D-6E8A-4147-A177-3AD203B41FA5}">
                      <a16:colId xmlns:a16="http://schemas.microsoft.com/office/drawing/2014/main" val="2276551709"/>
                    </a:ext>
                  </a:extLst>
                </a:gridCol>
                <a:gridCol w="1087780">
                  <a:extLst>
                    <a:ext uri="{9D8B030D-6E8A-4147-A177-3AD203B41FA5}">
                      <a16:colId xmlns:a16="http://schemas.microsoft.com/office/drawing/2014/main" val="3066159989"/>
                    </a:ext>
                  </a:extLst>
                </a:gridCol>
                <a:gridCol w="1832338">
                  <a:extLst>
                    <a:ext uri="{9D8B030D-6E8A-4147-A177-3AD203B41FA5}">
                      <a16:colId xmlns:a16="http://schemas.microsoft.com/office/drawing/2014/main" val="3141293027"/>
                    </a:ext>
                  </a:extLst>
                </a:gridCol>
              </a:tblGrid>
              <a:tr h="476668">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類型</a:t>
                      </a:r>
                      <a:endParaRPr lang="en-US" altLang="ja-JP"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792011677"/>
                  </a:ext>
                </a:extLst>
              </a:tr>
              <a:tr h="245309">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事業者名</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57331709"/>
                  </a:ext>
                </a:extLst>
              </a:tr>
              <a:tr h="245309">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施設名</a:t>
                      </a:r>
                      <a:endParaRPr lang="en-US" altLang="ja-JP"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4081246614"/>
                  </a:ext>
                </a:extLst>
              </a:tr>
              <a:tr h="245309">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所在地</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97386556"/>
                  </a:ext>
                </a:extLst>
              </a:tr>
              <a:tr h="245309">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委託先</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2291391244"/>
                  </a:ext>
                </a:extLst>
              </a:tr>
              <a:tr h="252889">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事業費</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25104238"/>
                  </a:ext>
                </a:extLst>
              </a:tr>
              <a:tr h="252889">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6744133"/>
                  </a:ext>
                </a:extLst>
              </a:tr>
              <a:tr h="252889">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補助金</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申請額</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20401477"/>
                  </a:ext>
                </a:extLst>
              </a:tr>
              <a:tr h="252889">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94052"/>
                  </a:ext>
                </a:extLst>
              </a:tr>
              <a:tr h="252889">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補助率</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algn="l"/>
                      <a:r>
                        <a:rPr kumimoji="1" lang="en-US" altLang="ja-JP" sz="900" b="0">
                          <a:solidFill>
                            <a:schemeClr val="tx1"/>
                          </a:solidFill>
                          <a:latin typeface="Meiryo UI" panose="020B0604030504040204" pitchFamily="50" charset="-128"/>
                          <a:ea typeface="Meiryo UI" panose="020B0604030504040204" pitchFamily="50" charset="-128"/>
                        </a:rPr>
                        <a:t>1/2</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910457095"/>
                  </a:ext>
                </a:extLst>
              </a:tr>
              <a:tr h="1458786">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事業概要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物流</a:t>
                      </a:r>
                      <a:r>
                        <a:rPr kumimoji="1" lang="en-US" altLang="ja-JP" sz="900" b="0">
                          <a:solidFill>
                            <a:schemeClr val="tx1"/>
                          </a:solidFill>
                          <a:latin typeface="Meiryo UI" panose="020B0604030504040204" pitchFamily="50" charset="-128"/>
                          <a:ea typeface="Meiryo UI" panose="020B0604030504040204" pitchFamily="50" charset="-128"/>
                        </a:rPr>
                        <a:t>DX</a:t>
                      </a:r>
                      <a:r>
                        <a:rPr kumimoji="1" lang="ja-JP" altLang="en-US" sz="900" b="0">
                          <a:solidFill>
                            <a:schemeClr val="tx1"/>
                          </a:solidFill>
                          <a:latin typeface="Meiryo UI" panose="020B0604030504040204" pitchFamily="50" charset="-128"/>
                          <a:ea typeface="Meiryo UI" panose="020B0604030504040204" pitchFamily="50" charset="-128"/>
                        </a:rPr>
                        <a:t>を</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実施する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背景</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endParaRPr kumimoji="1" lang="en-US" altLang="ja-JP" sz="900" i="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872080281"/>
                  </a:ext>
                </a:extLst>
              </a:tr>
              <a:tr h="1458786">
                <a:tc vMerge="1">
                  <a:txBody>
                    <a:bodyPr/>
                    <a:lstStyle/>
                    <a:p>
                      <a:pPr algn="ctr"/>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期待される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効果</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en-US" altLang="ja-JP" sz="900" b="0">
                          <a:solidFill>
                            <a:schemeClr val="tx1"/>
                          </a:solidFill>
                          <a:latin typeface="Meiryo UI" panose="020B0604030504040204" pitchFamily="50" charset="-128"/>
                          <a:ea typeface="Meiryo UI" panose="020B0604030504040204" pitchFamily="50" charset="-128"/>
                        </a:rPr>
                        <a:t>※</a:t>
                      </a:r>
                      <a:r>
                        <a:rPr kumimoji="1" lang="ja-JP" altLang="en-US" sz="900" b="0">
                          <a:solidFill>
                            <a:schemeClr val="tx1"/>
                          </a:solidFill>
                          <a:latin typeface="Meiryo UI" panose="020B0604030504040204" pitchFamily="50" charset="-128"/>
                          <a:ea typeface="Meiryo UI" panose="020B0604030504040204" pitchFamily="50" charset="-128"/>
                        </a:rPr>
                        <a:t>定量化されていることが望ましい。</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99158157"/>
                  </a:ext>
                </a:extLst>
              </a:tr>
            </a:tbl>
          </a:graphicData>
        </a:graphic>
      </p:graphicFrame>
      <p:graphicFrame>
        <p:nvGraphicFramePr>
          <p:cNvPr id="12" name="表 11">
            <a:extLst>
              <a:ext uri="{FF2B5EF4-FFF2-40B4-BE49-F238E27FC236}">
                <a16:creationId xmlns:a16="http://schemas.microsoft.com/office/drawing/2014/main" id="{93664985-B5FA-42BE-81A9-510493F74FC8}"/>
              </a:ext>
            </a:extLst>
          </p:cNvPr>
          <p:cNvGraphicFramePr>
            <a:graphicFrameLocks noGrp="1"/>
          </p:cNvGraphicFramePr>
          <p:nvPr/>
        </p:nvGraphicFramePr>
        <p:xfrm>
          <a:off x="4572000" y="1041151"/>
          <a:ext cx="4309003" cy="2392799"/>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2462314560"/>
                    </a:ext>
                  </a:extLst>
                </a:gridCol>
                <a:gridCol w="671894">
                  <a:extLst>
                    <a:ext uri="{9D8B030D-6E8A-4147-A177-3AD203B41FA5}">
                      <a16:colId xmlns:a16="http://schemas.microsoft.com/office/drawing/2014/main" val="1247930542"/>
                    </a:ext>
                  </a:extLst>
                </a:gridCol>
                <a:gridCol w="2931690">
                  <a:extLst>
                    <a:ext uri="{9D8B030D-6E8A-4147-A177-3AD203B41FA5}">
                      <a16:colId xmlns:a16="http://schemas.microsoft.com/office/drawing/2014/main" val="1547864662"/>
                    </a:ext>
                  </a:extLst>
                </a:gridCol>
              </a:tblGrid>
              <a:tr h="323507">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計画概要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F7F7F"/>
                    </a:solid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5996569"/>
                  </a:ext>
                </a:extLst>
              </a:tr>
              <a:tr h="2069292">
                <a:tc vMerge="1">
                  <a:txBody>
                    <a:bodyPr/>
                    <a:lstStyle/>
                    <a:p>
                      <a:endParaRPr kumimoji="1" lang="ja-JP" altLang="en-US"/>
                    </a:p>
                  </a:txBody>
                  <a:tcPr>
                    <a:lnT w="6350" cap="flat" cmpd="sng" algn="ctr">
                      <a:noFill/>
                      <a:prstDash val="solid"/>
                      <a:miter lim="800000"/>
                    </a:lnT>
                  </a:tcPr>
                </a:tc>
                <a:tc>
                  <a:txBody>
                    <a:bodyPr/>
                    <a:lstStyle/>
                    <a:p>
                      <a:pPr algn="ctr" fontAlgn="ctr"/>
                      <a:r>
                        <a:rPr kumimoji="1" lang="ja-JP" altLang="en-US" sz="900" b="0">
                          <a:solidFill>
                            <a:schemeClr val="tx1"/>
                          </a:solidFill>
                          <a:latin typeface="Meiryo UI" panose="020B0604030504040204" pitchFamily="50" charset="-128"/>
                          <a:ea typeface="Meiryo UI" panose="020B0604030504040204" pitchFamily="50" charset="-128"/>
                        </a:rPr>
                        <a:t>計画概要</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4332016"/>
                  </a:ext>
                </a:extLst>
              </a:tr>
            </a:tbl>
          </a:graphicData>
        </a:graphic>
      </p:graphicFrame>
      <p:graphicFrame>
        <p:nvGraphicFramePr>
          <p:cNvPr id="13" name="表 12">
            <a:extLst>
              <a:ext uri="{FF2B5EF4-FFF2-40B4-BE49-F238E27FC236}">
                <a16:creationId xmlns:a16="http://schemas.microsoft.com/office/drawing/2014/main" id="{3553D65E-22B3-4E10-BCD5-7CAF570A9C85}"/>
              </a:ext>
            </a:extLst>
          </p:cNvPr>
          <p:cNvGraphicFramePr>
            <a:graphicFrameLocks noGrp="1"/>
          </p:cNvGraphicFramePr>
          <p:nvPr/>
        </p:nvGraphicFramePr>
        <p:xfrm>
          <a:off x="4572000" y="3433952"/>
          <a:ext cx="4309003" cy="3252069"/>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4169196622"/>
                    </a:ext>
                  </a:extLst>
                </a:gridCol>
                <a:gridCol w="671894">
                  <a:extLst>
                    <a:ext uri="{9D8B030D-6E8A-4147-A177-3AD203B41FA5}">
                      <a16:colId xmlns:a16="http://schemas.microsoft.com/office/drawing/2014/main" val="1919243570"/>
                    </a:ext>
                  </a:extLst>
                </a:gridCol>
                <a:gridCol w="2931690">
                  <a:extLst>
                    <a:ext uri="{9D8B030D-6E8A-4147-A177-3AD203B41FA5}">
                      <a16:colId xmlns:a16="http://schemas.microsoft.com/office/drawing/2014/main" val="2621254090"/>
                    </a:ext>
                  </a:extLst>
                </a:gridCol>
              </a:tblGrid>
              <a:tr h="1084023">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効果検証</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marL="0" marR="0" lvl="0" indent="0" algn="ctr" defTabSz="1008126" rtl="0" eaLnBrk="1" fontAlgn="auto" latinLnBrk="0" hangingPunct="1">
                        <a:lnSpc>
                          <a:spcPct val="100000"/>
                        </a:lnSpc>
                        <a:spcBef>
                          <a:spcPts val="0"/>
                        </a:spcBef>
                        <a:spcAft>
                          <a:spcPts val="0"/>
                        </a:spcAft>
                        <a:buClrTx/>
                        <a:buSzTx/>
                        <a:buFontTx/>
                        <a:buNone/>
                        <a:tabLst/>
                        <a:defRPr/>
                      </a:pPr>
                      <a:r>
                        <a:rPr lang="ja-JP" altLang="en-US" sz="900" b="0" i="0" u="none" strike="noStrike">
                          <a:solidFill>
                            <a:srgbClr val="000000"/>
                          </a:solidFill>
                          <a:effectLst/>
                          <a:latin typeface="Meiryo UI" panose="020B0604030504040204" pitchFamily="50" charset="-128"/>
                          <a:ea typeface="Meiryo UI" panose="020B0604030504040204" pitchFamily="50" charset="-128"/>
                        </a:rPr>
                        <a:t>物流</a:t>
                      </a:r>
                      <a:r>
                        <a:rPr lang="en-US" altLang="ja-JP" sz="900" b="0" i="0" u="none" strike="noStrike">
                          <a:solidFill>
                            <a:srgbClr val="000000"/>
                          </a:solidFill>
                          <a:effectLst/>
                          <a:latin typeface="Meiryo UI" panose="020B0604030504040204" pitchFamily="50" charset="-128"/>
                          <a:ea typeface="Meiryo UI" panose="020B0604030504040204" pitchFamily="50" charset="-128"/>
                        </a:rPr>
                        <a:t>DX</a:t>
                      </a:r>
                      <a:r>
                        <a:rPr lang="ja-JP" altLang="en-US" sz="900" b="0" i="0" u="none" strike="noStrike">
                          <a:solidFill>
                            <a:srgbClr val="000000"/>
                          </a:solidFill>
                          <a:effectLst/>
                          <a:latin typeface="Meiryo UI" panose="020B0604030504040204" pitchFamily="50" charset="-128"/>
                          <a:ea typeface="Meiryo UI" panose="020B0604030504040204" pitchFamily="50" charset="-128"/>
                        </a:rPr>
                        <a:t>の効果検証方法</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ja-JP" altLang="en-US"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467360"/>
                  </a:ext>
                </a:extLst>
              </a:tr>
              <a:tr h="1084023">
                <a:tc v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検証後の</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アクション</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（想定）</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i="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0883864"/>
                  </a:ext>
                </a:extLst>
              </a:tr>
              <a:tr h="1084023">
                <a:tc>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今後の</a:t>
                      </a:r>
                      <a:endParaRPr kumimoji="1" lang="en-US" altLang="ja-JP" sz="900" b="0">
                        <a:solidFill>
                          <a:schemeClr val="bg1"/>
                        </a:solidFill>
                        <a:latin typeface="Meiryo UI" panose="020B0604030504040204" pitchFamily="50" charset="-128"/>
                        <a:ea typeface="Meiryo UI" panose="020B0604030504040204" pitchFamily="50" charset="-128"/>
                      </a:endParaRPr>
                    </a:p>
                    <a:p>
                      <a:pPr algn="ctr"/>
                      <a:r>
                        <a:rPr kumimoji="1" lang="ja-JP" altLang="en-US" sz="900" b="0">
                          <a:solidFill>
                            <a:schemeClr val="bg1"/>
                          </a:solidFill>
                          <a:latin typeface="Meiryo UI" panose="020B0604030504040204" pitchFamily="50" charset="-128"/>
                          <a:ea typeface="Meiryo UI" panose="020B0604030504040204" pitchFamily="50" charset="-128"/>
                        </a:rPr>
                        <a:t>展望</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継続性・</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展開性</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6055528"/>
                  </a:ext>
                </a:extLst>
              </a:tr>
            </a:tbl>
          </a:graphicData>
        </a:graphic>
      </p:graphicFrame>
    </p:spTree>
    <p:extLst>
      <p:ext uri="{BB962C8B-B14F-4D97-AF65-F5344CB8AC3E}">
        <p14:creationId xmlns:p14="http://schemas.microsoft.com/office/powerpoint/2010/main" val="241494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C0AFFFE-0604-C633-BE24-5CED74616073}"/>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4</a:t>
            </a:fld>
            <a:endParaRPr lang="en-US" altLang="ja-JP">
              <a:solidFill>
                <a:srgbClr val="000000"/>
              </a:solidFill>
            </a:endParaRPr>
          </a:p>
        </p:txBody>
      </p:sp>
      <p:sp>
        <p:nvSpPr>
          <p:cNvPr id="3" name="Rectangle 15">
            <a:extLst>
              <a:ext uri="{FF2B5EF4-FFF2-40B4-BE49-F238E27FC236}">
                <a16:creationId xmlns:a16="http://schemas.microsoft.com/office/drawing/2014/main" id="{EB87E63A-83D5-FAA6-2610-78AA2ABC383D}"/>
              </a:ext>
            </a:extLst>
          </p:cNvPr>
          <p:cNvSpPr/>
          <p:nvPr/>
        </p:nvSpPr>
        <p:spPr>
          <a:xfrm>
            <a:off x="226770" y="1599123"/>
            <a:ext cx="8608043" cy="0"/>
          </a:xfrm>
          <a:prstGeom prst="rect">
            <a:avLst/>
          </a:prstGeom>
          <a:solidFill>
            <a:srgbClr val="D6D6E8"/>
          </a:solidFill>
          <a:ln w="9525">
            <a:solidFill>
              <a:srgbClr val="002060"/>
            </a:solidFill>
          </a:ln>
        </p:spPr>
        <p:txBody>
          <a:bodyPr vertOverflow="overflow" horzOverflow="overflow" wrap="square" tIns="36000" bIns="36000" rtlCol="0" anchor="b">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400">
                <a:solidFill>
                  <a:srgbClr val="000000"/>
                </a:solidFill>
                <a:latin typeface="Meiryo UI" panose="020B0604030504040204" pitchFamily="50" charset="-128"/>
                <a:ea typeface="Meiryo UI" panose="020B0604030504040204" pitchFamily="50" charset="-128"/>
                <a:cs typeface="メイリオ"/>
              </a:rPr>
              <a:t>事業スケジュール</a:t>
            </a:r>
            <a:endParaRPr kumimoji="1" lang="en-US" altLang="ja-JP"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5" name="テキスト ボックス 4">
            <a:extLst>
              <a:ext uri="{FF2B5EF4-FFF2-40B4-BE49-F238E27FC236}">
                <a16:creationId xmlns:a16="http://schemas.microsoft.com/office/drawing/2014/main" id="{20F2EBFD-B069-309C-9E0E-667D81AFE62D}"/>
              </a:ext>
            </a:extLst>
          </p:cNvPr>
          <p:cNvSpPr txBox="1"/>
          <p:nvPr/>
        </p:nvSpPr>
        <p:spPr>
          <a:xfrm>
            <a:off x="257175" y="842830"/>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事業スケジュールの項目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については、交付決定後からの補助対象期間内の実施となることが分かるように記入してください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graphicFrame>
        <p:nvGraphicFramePr>
          <p:cNvPr id="6" name="表 4">
            <a:extLst>
              <a:ext uri="{FF2B5EF4-FFF2-40B4-BE49-F238E27FC236}">
                <a16:creationId xmlns:a16="http://schemas.microsoft.com/office/drawing/2014/main" id="{89CFE69C-0CC0-7FBA-10B0-1BCDD8BD4521}"/>
              </a:ext>
            </a:extLst>
          </p:cNvPr>
          <p:cNvGraphicFramePr>
            <a:graphicFrameLocks noGrp="1"/>
          </p:cNvGraphicFramePr>
          <p:nvPr>
            <p:extLst>
              <p:ext uri="{D42A27DB-BD31-4B8C-83A1-F6EECF244321}">
                <p14:modId xmlns:p14="http://schemas.microsoft.com/office/powerpoint/2010/main" val="2790370124"/>
              </p:ext>
            </p:extLst>
          </p:nvPr>
        </p:nvGraphicFramePr>
        <p:xfrm>
          <a:off x="146357" y="1691235"/>
          <a:ext cx="8740468" cy="4976264"/>
        </p:xfrm>
        <a:graphic>
          <a:graphicData uri="http://schemas.openxmlformats.org/drawingml/2006/table">
            <a:tbl>
              <a:tblPr firstRow="1" bandRow="1">
                <a:tableStyleId>{C083E6E3-FA7D-4D7B-A595-EF9225AFEA82}</a:tableStyleId>
              </a:tblPr>
              <a:tblGrid>
                <a:gridCol w="310843">
                  <a:extLst>
                    <a:ext uri="{9D8B030D-6E8A-4147-A177-3AD203B41FA5}">
                      <a16:colId xmlns:a16="http://schemas.microsoft.com/office/drawing/2014/main" val="2410514859"/>
                    </a:ext>
                  </a:extLst>
                </a:gridCol>
                <a:gridCol w="600075">
                  <a:extLst>
                    <a:ext uri="{9D8B030D-6E8A-4147-A177-3AD203B41FA5}">
                      <a16:colId xmlns:a16="http://schemas.microsoft.com/office/drawing/2014/main" val="1604511688"/>
                    </a:ext>
                  </a:extLst>
                </a:gridCol>
                <a:gridCol w="704850">
                  <a:extLst>
                    <a:ext uri="{9D8B030D-6E8A-4147-A177-3AD203B41FA5}">
                      <a16:colId xmlns:a16="http://schemas.microsoft.com/office/drawing/2014/main" val="20002"/>
                    </a:ext>
                  </a:extLst>
                </a:gridCol>
                <a:gridCol w="593725">
                  <a:extLst>
                    <a:ext uri="{9D8B030D-6E8A-4147-A177-3AD203B41FA5}">
                      <a16:colId xmlns:a16="http://schemas.microsoft.com/office/drawing/2014/main" val="3453622333"/>
                    </a:ext>
                  </a:extLst>
                </a:gridCol>
                <a:gridCol w="593725">
                  <a:extLst>
                    <a:ext uri="{9D8B030D-6E8A-4147-A177-3AD203B41FA5}">
                      <a16:colId xmlns:a16="http://schemas.microsoft.com/office/drawing/2014/main" val="20005"/>
                    </a:ext>
                  </a:extLst>
                </a:gridCol>
                <a:gridCol w="593725">
                  <a:extLst>
                    <a:ext uri="{9D8B030D-6E8A-4147-A177-3AD203B41FA5}">
                      <a16:colId xmlns:a16="http://schemas.microsoft.com/office/drawing/2014/main" val="20006"/>
                    </a:ext>
                  </a:extLst>
                </a:gridCol>
                <a:gridCol w="593725">
                  <a:extLst>
                    <a:ext uri="{9D8B030D-6E8A-4147-A177-3AD203B41FA5}">
                      <a16:colId xmlns:a16="http://schemas.microsoft.com/office/drawing/2014/main" val="20007"/>
                    </a:ext>
                  </a:extLst>
                </a:gridCol>
                <a:gridCol w="593725">
                  <a:extLst>
                    <a:ext uri="{9D8B030D-6E8A-4147-A177-3AD203B41FA5}">
                      <a16:colId xmlns:a16="http://schemas.microsoft.com/office/drawing/2014/main" val="20008"/>
                    </a:ext>
                  </a:extLst>
                </a:gridCol>
                <a:gridCol w="593725">
                  <a:extLst>
                    <a:ext uri="{9D8B030D-6E8A-4147-A177-3AD203B41FA5}">
                      <a16:colId xmlns:a16="http://schemas.microsoft.com/office/drawing/2014/main" val="20009"/>
                    </a:ext>
                  </a:extLst>
                </a:gridCol>
                <a:gridCol w="593725">
                  <a:extLst>
                    <a:ext uri="{9D8B030D-6E8A-4147-A177-3AD203B41FA5}">
                      <a16:colId xmlns:a16="http://schemas.microsoft.com/office/drawing/2014/main" val="20010"/>
                    </a:ext>
                  </a:extLst>
                </a:gridCol>
                <a:gridCol w="593725">
                  <a:extLst>
                    <a:ext uri="{9D8B030D-6E8A-4147-A177-3AD203B41FA5}">
                      <a16:colId xmlns:a16="http://schemas.microsoft.com/office/drawing/2014/main" val="20011"/>
                    </a:ext>
                  </a:extLst>
                </a:gridCol>
                <a:gridCol w="593725">
                  <a:extLst>
                    <a:ext uri="{9D8B030D-6E8A-4147-A177-3AD203B41FA5}">
                      <a16:colId xmlns:a16="http://schemas.microsoft.com/office/drawing/2014/main" val="20012"/>
                    </a:ext>
                  </a:extLst>
                </a:gridCol>
                <a:gridCol w="593725">
                  <a:extLst>
                    <a:ext uri="{9D8B030D-6E8A-4147-A177-3AD203B41FA5}">
                      <a16:colId xmlns:a16="http://schemas.microsoft.com/office/drawing/2014/main" val="20013"/>
                    </a:ext>
                  </a:extLst>
                </a:gridCol>
                <a:gridCol w="593725">
                  <a:extLst>
                    <a:ext uri="{9D8B030D-6E8A-4147-A177-3AD203B41FA5}">
                      <a16:colId xmlns:a16="http://schemas.microsoft.com/office/drawing/2014/main" val="2126915412"/>
                    </a:ext>
                  </a:extLst>
                </a:gridCol>
                <a:gridCol w="593725">
                  <a:extLst>
                    <a:ext uri="{9D8B030D-6E8A-4147-A177-3AD203B41FA5}">
                      <a16:colId xmlns:a16="http://schemas.microsoft.com/office/drawing/2014/main" val="20014"/>
                    </a:ext>
                  </a:extLst>
                </a:gridCol>
              </a:tblGrid>
              <a:tr h="292872">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a:latin typeface="Meiryo UI" panose="020B0604030504040204" pitchFamily="50" charset="-128"/>
                          <a:ea typeface="Meiryo UI" panose="020B0604030504040204" pitchFamily="50" charset="-128"/>
                        </a:rPr>
                        <a:t>R6</a:t>
                      </a:r>
                      <a:r>
                        <a:rPr kumimoji="1" lang="ja-JP" altLang="en-US" sz="1200" b="1">
                          <a:latin typeface="Meiryo UI" panose="020B0604030504040204" pitchFamily="50" charset="-128"/>
                          <a:ea typeface="Meiryo UI" panose="020B0604030504040204" pitchFamily="50" charset="-128"/>
                        </a:rPr>
                        <a:t>年度</a:t>
                      </a: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445725">
                <a:tc>
                  <a:txBody>
                    <a:bodyPr/>
                    <a:lstStyle/>
                    <a:p>
                      <a:endParaRPr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endParaRPr kumimoji="1" lang="ja-JP" altLang="en-US" sz="1200">
                        <a:latin typeface="Meiryo UI" panose="020B0604030504040204" pitchFamily="50" charset="-128"/>
                        <a:ea typeface="Meiryo UI" panose="020B0604030504040204" pitchFamily="50" charset="-128"/>
                      </a:endParaRP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1200">
                          <a:latin typeface="Meiryo UI" panose="020B0604030504040204" pitchFamily="50" charset="-128"/>
                          <a:ea typeface="Meiryo UI" panose="020B0604030504040204" pitchFamily="50" charset="-128"/>
                        </a:rPr>
                        <a:t>4</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5</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6</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7</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8</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9</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10</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11</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12</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2</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3</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1</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事前調査</a:t>
                      </a:r>
                      <a:endParaRPr kumimoji="1"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53738171"/>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2</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計画策定</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3939788"/>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3</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見積取得</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127260"/>
                  </a:ext>
                </a:extLst>
              </a:tr>
              <a:tr h="605381">
                <a:tc rowSpan="2">
                  <a:txBody>
                    <a:bodyPr/>
                    <a:lstStyle/>
                    <a:p>
                      <a:pPr algn="ctr"/>
                      <a:r>
                        <a:rPr kumimoji="1" lang="en-US" altLang="ja-JP" sz="1200">
                          <a:latin typeface="Meiryo UI" panose="020B0604030504040204" pitchFamily="50" charset="-128"/>
                          <a:ea typeface="Meiryo UI" panose="020B0604030504040204" pitchFamily="50" charset="-128"/>
                        </a:rPr>
                        <a:t>4</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l"/>
                      <a:r>
                        <a:rPr kumimoji="1" lang="ja-JP" altLang="en-US" sz="1200">
                          <a:latin typeface="Meiryo UI" panose="020B0604030504040204" pitchFamily="50" charset="-128"/>
                          <a:ea typeface="Meiryo UI" panose="020B0604030504040204" pitchFamily="50" charset="-128"/>
                        </a:rPr>
                        <a:t>実施</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a:latin typeface="Meiryo UI" panose="020B0604030504040204" pitchFamily="50" charset="-128"/>
                          <a:ea typeface="Meiryo UI" panose="020B0604030504040204" pitchFamily="50" charset="-128"/>
                        </a:rPr>
                        <a:t>システム</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3886104"/>
                  </a:ext>
                </a:extLst>
              </a:tr>
              <a:tr h="605381">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a:txBody>
                    <a:bodyPr/>
                    <a:lstStyle/>
                    <a:p>
                      <a:pPr algn="l"/>
                      <a:r>
                        <a:rPr kumimoji="1" lang="ja-JP" altLang="en-US" sz="1200">
                          <a:latin typeface="Meiryo UI" panose="020B0604030504040204" pitchFamily="50" charset="-128"/>
                          <a:ea typeface="Meiryo UI" panose="020B0604030504040204" pitchFamily="50" charset="-128"/>
                        </a:rPr>
                        <a:t>機器</a:t>
                      </a:r>
                      <a:endParaRPr kumimoji="1"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5</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効果検証</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9804249"/>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6</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完了実績報告</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36484113"/>
                  </a:ext>
                </a:extLst>
              </a:tr>
            </a:tbl>
          </a:graphicData>
        </a:graphic>
      </p:graphicFrame>
    </p:spTree>
    <p:extLst>
      <p:ext uri="{BB962C8B-B14F-4D97-AF65-F5344CB8AC3E}">
        <p14:creationId xmlns:p14="http://schemas.microsoft.com/office/powerpoint/2010/main" val="2226691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5A67CF0-8D51-97DF-E514-47D6BD3030D9}"/>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5</a:t>
            </a:fld>
            <a:endParaRPr lang="en-US" altLang="ja-JP">
              <a:solidFill>
                <a:srgbClr val="000000"/>
              </a:solidFill>
            </a:endParaRPr>
          </a:p>
        </p:txBody>
      </p:sp>
      <p:sp>
        <p:nvSpPr>
          <p:cNvPr id="3" name="Rectangle 15">
            <a:extLst>
              <a:ext uri="{FF2B5EF4-FFF2-40B4-BE49-F238E27FC236}">
                <a16:creationId xmlns:a16="http://schemas.microsoft.com/office/drawing/2014/main" id="{CF5EC86D-059F-E06B-8409-7F46FA9C9FCC}"/>
              </a:ext>
            </a:extLst>
          </p:cNvPr>
          <p:cNvSpPr/>
          <p:nvPr/>
        </p:nvSpPr>
        <p:spPr>
          <a:xfrm>
            <a:off x="582419" y="2018689"/>
            <a:ext cx="7979161" cy="4169353"/>
          </a:xfrm>
          <a:prstGeom prst="rect">
            <a:avLst/>
          </a:prstGeom>
          <a:solidFill>
            <a:srgbClr val="D6D6E8"/>
          </a:solidFill>
          <a:ln w="28575">
            <a:solidFill>
              <a:srgbClr val="002060"/>
            </a:solidFill>
          </a:ln>
        </p:spPr>
        <p:txBody>
          <a:bodyPr vertOverflow="overflow" horzOverflow="overflow" wrap="square" tIns="36000" bIns="36000" rtlCol="0" anchor="ctr">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任意のフォーマットで体制図と参加者ごとの役割をご記載ください。</a:t>
            </a:r>
            <a:endParaRPr kumimoji="1" lang="en-US" altLang="ja-JP"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4" name="テキスト ボックス 3">
            <a:extLst>
              <a:ext uri="{FF2B5EF4-FFF2-40B4-BE49-F238E27FC236}">
                <a16:creationId xmlns:a16="http://schemas.microsoft.com/office/drawing/2014/main" id="{B50926EC-D84B-4E21-39A6-22FAE5F55227}"/>
              </a:ext>
            </a:extLst>
          </p:cNvPr>
          <p:cNvSpPr txBox="1"/>
          <p:nvPr/>
        </p:nvSpPr>
        <p:spPr>
          <a:xfrm>
            <a:off x="257175" y="842830"/>
            <a:ext cx="8648692" cy="261610"/>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事業を実施する体制をご記入ください</a:t>
            </a:r>
            <a:endParaRPr lang="en-US" altLang="ja-JP" sz="11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0701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2CF4891-93A4-4FF3-B297-C0F69DE1D124}"/>
              </a:ext>
            </a:extLst>
          </p:cNvPr>
          <p:cNvSpPr>
            <a:spLocks noGrp="1"/>
          </p:cNvSpPr>
          <p:nvPr>
            <p:ph type="sldNum" sz="quarter" idx="12"/>
          </p:nvPr>
        </p:nvSpPr>
        <p:spPr/>
        <p:txBody>
          <a:bodyPr/>
          <a:lstStyle/>
          <a:p>
            <a:pPr defTabSz="781903" fontAlgn="base">
              <a:spcBef>
                <a:spcPct val="0"/>
              </a:spcBef>
              <a:spcAft>
                <a:spcPct val="0"/>
              </a:spcAft>
              <a:defRPr/>
            </a:pPr>
            <a:fld id="{F6C2E01A-B428-4AA5-B116-BB9AC8521681}" type="slidenum">
              <a:rPr kumimoji="1" lang="en-US" altLang="ja-JP" sz="1131">
                <a:solidFill>
                  <a:srgbClr val="000000"/>
                </a:solidFill>
                <a:latin typeface="EYInterstate Light" pitchFamily="2" charset="0"/>
                <a:ea typeface="ＭＳ Ｐゴシック" pitchFamily="50" charset="-128"/>
              </a:rPr>
              <a:pPr defTabSz="781903" fontAlgn="base">
                <a:spcBef>
                  <a:spcPct val="0"/>
                </a:spcBef>
                <a:spcAft>
                  <a:spcPct val="0"/>
                </a:spcAft>
                <a:defRPr/>
              </a:pPr>
              <a:t>6</a:t>
            </a:fld>
            <a:endParaRPr kumimoji="1" lang="en-US" altLang="ja-JP" sz="1131">
              <a:solidFill>
                <a:srgbClr val="000000"/>
              </a:solidFill>
              <a:latin typeface="EYInterstate Light" pitchFamily="2" charset="0"/>
              <a:ea typeface="ＭＳ Ｐゴシック" pitchFamily="50" charset="-128"/>
            </a:endParaRPr>
          </a:p>
        </p:txBody>
      </p:sp>
      <p:graphicFrame>
        <p:nvGraphicFramePr>
          <p:cNvPr id="4" name="表 3">
            <a:extLst>
              <a:ext uri="{FF2B5EF4-FFF2-40B4-BE49-F238E27FC236}">
                <a16:creationId xmlns:a16="http://schemas.microsoft.com/office/drawing/2014/main" id="{A5099D36-2EE3-457D-8810-ED6516EAC1B9}"/>
              </a:ext>
            </a:extLst>
          </p:cNvPr>
          <p:cNvGraphicFramePr>
            <a:graphicFrameLocks noGrp="1"/>
          </p:cNvGraphicFramePr>
          <p:nvPr>
            <p:extLst>
              <p:ext uri="{D42A27DB-BD31-4B8C-83A1-F6EECF244321}">
                <p14:modId xmlns:p14="http://schemas.microsoft.com/office/powerpoint/2010/main" val="3777091930"/>
              </p:ext>
            </p:extLst>
          </p:nvPr>
        </p:nvGraphicFramePr>
        <p:xfrm>
          <a:off x="262998" y="1046102"/>
          <a:ext cx="4309002" cy="5641045"/>
        </p:xfrm>
        <a:graphic>
          <a:graphicData uri="http://schemas.openxmlformats.org/drawingml/2006/table">
            <a:tbl>
              <a:tblPr firstRow="1" bandRow="1">
                <a:tableStyleId>{F2DE63D5-997A-4646-A377-4702673A728D}</a:tableStyleId>
              </a:tblPr>
              <a:tblGrid>
                <a:gridCol w="706042">
                  <a:extLst>
                    <a:ext uri="{9D8B030D-6E8A-4147-A177-3AD203B41FA5}">
                      <a16:colId xmlns:a16="http://schemas.microsoft.com/office/drawing/2014/main" val="523305797"/>
                    </a:ext>
                  </a:extLst>
                </a:gridCol>
                <a:gridCol w="682842">
                  <a:extLst>
                    <a:ext uri="{9D8B030D-6E8A-4147-A177-3AD203B41FA5}">
                      <a16:colId xmlns:a16="http://schemas.microsoft.com/office/drawing/2014/main" val="2276551709"/>
                    </a:ext>
                  </a:extLst>
                </a:gridCol>
                <a:gridCol w="1087780">
                  <a:extLst>
                    <a:ext uri="{9D8B030D-6E8A-4147-A177-3AD203B41FA5}">
                      <a16:colId xmlns:a16="http://schemas.microsoft.com/office/drawing/2014/main" val="3066159989"/>
                    </a:ext>
                  </a:extLst>
                </a:gridCol>
                <a:gridCol w="1832338">
                  <a:extLst>
                    <a:ext uri="{9D8B030D-6E8A-4147-A177-3AD203B41FA5}">
                      <a16:colId xmlns:a16="http://schemas.microsoft.com/office/drawing/2014/main" val="3141293027"/>
                    </a:ext>
                  </a:extLst>
                </a:gridCol>
              </a:tblGrid>
              <a:tr h="488544">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類型</a:t>
                      </a:r>
                      <a:endParaRPr lang="en-US" altLang="ja-JP"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下記から１つ選択する</a:t>
                      </a:r>
                      <a:endParaRPr kumimoji="1" lang="en-US" altLang="ja-JP" sz="900" b="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①人の作業を減らす・なくす、②人の作業を見える化する、③人の作業を助ける</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792011677"/>
                  </a:ext>
                </a:extLst>
              </a:tr>
              <a:tr h="244745">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事業者名</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○○株式会社</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57331709"/>
                  </a:ext>
                </a:extLst>
              </a:tr>
              <a:tr h="244745">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施設名</a:t>
                      </a:r>
                      <a:endParaRPr lang="en-US" altLang="ja-JP"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〇〇センター　</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4081246614"/>
                  </a:ext>
                </a:extLst>
              </a:tr>
              <a:tr h="244745">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所在地</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○○県○○市</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97386556"/>
                  </a:ext>
                </a:extLst>
              </a:tr>
              <a:tr h="244745">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契約先</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〇〇株式会社（システムと機器の双方を記載する）　</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2291391244"/>
                  </a:ext>
                </a:extLst>
              </a:tr>
              <a:tr h="252307">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事業費</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25104238"/>
                  </a:ext>
                </a:extLst>
              </a:tr>
              <a:tr h="252307">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r"/>
                      <a:r>
                        <a:rPr kumimoji="1" lang="en-US" altLang="ja-JP"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X,XXX</a:t>
                      </a: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XX,XXX</a:t>
                      </a: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6744133"/>
                  </a:ext>
                </a:extLst>
              </a:tr>
              <a:tr h="252307">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補助金</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申請額</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20401477"/>
                  </a:ext>
                </a:extLst>
              </a:tr>
              <a:tr h="252307">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X,XXX</a:t>
                      </a: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XX,XXX</a:t>
                      </a: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94052"/>
                  </a:ext>
                </a:extLst>
              </a:tr>
              <a:tr h="252307">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補助率</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algn="l"/>
                      <a:r>
                        <a:rPr kumimoji="1" lang="en-US" altLang="ja-JP" sz="900" b="0">
                          <a:solidFill>
                            <a:schemeClr val="tx1"/>
                          </a:solidFill>
                          <a:latin typeface="Meiryo UI" panose="020B0604030504040204" pitchFamily="50" charset="-128"/>
                          <a:ea typeface="Meiryo UI" panose="020B0604030504040204" pitchFamily="50" charset="-128"/>
                        </a:rPr>
                        <a:t>1/2</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910457095"/>
                  </a:ext>
                </a:extLst>
              </a:tr>
              <a:tr h="1455430">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事業概要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物流</a:t>
                      </a:r>
                      <a:r>
                        <a:rPr kumimoji="1" lang="en-US" altLang="ja-JP" sz="900" b="0">
                          <a:solidFill>
                            <a:schemeClr val="tx1"/>
                          </a:solidFill>
                          <a:latin typeface="Meiryo UI" panose="020B0604030504040204" pitchFamily="50" charset="-128"/>
                          <a:ea typeface="Meiryo UI" panose="020B0604030504040204" pitchFamily="50" charset="-128"/>
                        </a:rPr>
                        <a:t>DX</a:t>
                      </a:r>
                      <a:r>
                        <a:rPr kumimoji="1" lang="ja-JP" altLang="en-US" sz="900" b="0">
                          <a:solidFill>
                            <a:schemeClr val="tx1"/>
                          </a:solidFill>
                          <a:latin typeface="Meiryo UI" panose="020B0604030504040204" pitchFamily="50" charset="-128"/>
                          <a:ea typeface="Meiryo UI" panose="020B0604030504040204" pitchFamily="50" charset="-128"/>
                        </a:rPr>
                        <a:t>を</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実施する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背景</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900" i="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i="0">
                          <a:solidFill>
                            <a:schemeClr val="tx1"/>
                          </a:solidFill>
                          <a:highlight>
                            <a:srgbClr val="FFFF00"/>
                          </a:highlight>
                          <a:latin typeface="Meiryo UI" panose="020B0604030504040204" pitchFamily="50" charset="-128"/>
                          <a:ea typeface="Meiryo UI" panose="020B0604030504040204" pitchFamily="50" charset="-128"/>
                        </a:rPr>
                        <a:t>事業者および施設として抱える課題や具体的施策との整合性があるかどうか</a:t>
                      </a:r>
                      <a:endParaRPr lang="en-US" altLang="ja-JP" sz="900">
                        <a:solidFill>
                          <a:schemeClr val="tx1"/>
                        </a:solidFill>
                        <a:latin typeface="Meiryo UI" panose="020B0604030504040204" pitchFamily="50" charset="-128"/>
                        <a:ea typeface="Meiryo UI" panose="020B0604030504040204" pitchFamily="50" charset="-128"/>
                      </a:endParaRPr>
                    </a:p>
                    <a:p>
                      <a:r>
                        <a:rPr lang="en-US" altLang="ja-JP" sz="900">
                          <a:solidFill>
                            <a:schemeClr val="tx1"/>
                          </a:solidFill>
                          <a:latin typeface="Meiryo UI" panose="020B0604030504040204" pitchFamily="50" charset="-128"/>
                          <a:ea typeface="Meiryo UI" panose="020B0604030504040204" pitchFamily="50" charset="-128"/>
                        </a:rPr>
                        <a:t>XXX</a:t>
                      </a:r>
                      <a:r>
                        <a:rPr lang="ja-JP" altLang="en-US" sz="900">
                          <a:solidFill>
                            <a:schemeClr val="tx1"/>
                          </a:solidFill>
                          <a:latin typeface="Meiryo UI" panose="020B0604030504040204" pitchFamily="50" charset="-128"/>
                          <a:ea typeface="Meiryo UI" panose="020B0604030504040204" pitchFamily="50" charset="-128"/>
                        </a:rPr>
                        <a:t>によって</a:t>
                      </a:r>
                      <a:r>
                        <a:rPr lang="en-US" altLang="ja-JP" sz="900">
                          <a:solidFill>
                            <a:schemeClr val="tx1"/>
                          </a:solidFill>
                          <a:latin typeface="Meiryo UI" panose="020B0604030504040204" pitchFamily="50" charset="-128"/>
                          <a:ea typeface="Meiryo UI" panose="020B0604030504040204" pitchFamily="50" charset="-128"/>
                        </a:rPr>
                        <a:t>XXX</a:t>
                      </a:r>
                      <a:r>
                        <a:rPr lang="ja-JP" altLang="en-US" sz="900">
                          <a:solidFill>
                            <a:schemeClr val="tx1"/>
                          </a:solidFill>
                          <a:latin typeface="Meiryo UI" panose="020B0604030504040204" pitchFamily="50" charset="-128"/>
                          <a:ea typeface="Meiryo UI" panose="020B0604030504040204" pitchFamily="50" charset="-128"/>
                        </a:rPr>
                        <a:t>への対応が難しくなってきている。ついては今後の生産性向上を目論んだ物流</a:t>
                      </a:r>
                      <a:r>
                        <a:rPr lang="en-US" altLang="ja-JP" sz="900">
                          <a:solidFill>
                            <a:schemeClr val="tx1"/>
                          </a:solidFill>
                          <a:latin typeface="Meiryo UI" panose="020B0604030504040204" pitchFamily="50" charset="-128"/>
                          <a:ea typeface="Meiryo UI" panose="020B0604030504040204" pitchFamily="50" charset="-128"/>
                        </a:rPr>
                        <a:t>DX</a:t>
                      </a:r>
                      <a:r>
                        <a:rPr lang="ja-JP" altLang="en-US" sz="900">
                          <a:solidFill>
                            <a:schemeClr val="tx1"/>
                          </a:solidFill>
                          <a:latin typeface="Meiryo UI" panose="020B0604030504040204" pitchFamily="50" charset="-128"/>
                          <a:ea typeface="Meiryo UI" panose="020B0604030504040204" pitchFamily="50" charset="-128"/>
                        </a:rPr>
                        <a:t>の取組推進が必要である。</a:t>
                      </a:r>
                      <a:endParaRPr kumimoji="1" lang="ja-JP" altLang="en-US" sz="90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872080281"/>
                  </a:ext>
                </a:extLst>
              </a:tr>
              <a:tr h="1455430">
                <a:tc vMerge="1">
                  <a:txBody>
                    <a:bodyPr/>
                    <a:lstStyle/>
                    <a:p>
                      <a:pPr algn="ctr"/>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期待される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効果</a:t>
                      </a:r>
                      <a:endParaRPr kumimoji="1" lang="en-US" altLang="ja-JP" sz="900" b="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a:solidFill>
                            <a:schemeClr val="tx1"/>
                          </a:solidFill>
                          <a:latin typeface="Meiryo UI" panose="020B0604030504040204" pitchFamily="50" charset="-128"/>
                          <a:ea typeface="Meiryo UI" panose="020B0604030504040204" pitchFamily="50" charset="-128"/>
                        </a:rPr>
                        <a:t>※</a:t>
                      </a:r>
                      <a:r>
                        <a:rPr kumimoji="1" lang="ja-JP" altLang="en-US" sz="900" b="0">
                          <a:solidFill>
                            <a:schemeClr val="tx1"/>
                          </a:solidFill>
                          <a:latin typeface="Meiryo UI" panose="020B0604030504040204" pitchFamily="50" charset="-128"/>
                          <a:ea typeface="Meiryo UI" panose="020B0604030504040204" pitchFamily="50" charset="-128"/>
                        </a:rPr>
                        <a:t>定量化されていることが望ましい。</a:t>
                      </a:r>
                    </a:p>
                    <a:p>
                      <a:pPr algn="l"/>
                      <a:endParaRPr kumimoji="1" lang="ja-JP" altLang="en-US"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dirty="0">
                          <a:solidFill>
                            <a:schemeClr val="tx1"/>
                          </a:solidFill>
                          <a:highlight>
                            <a:srgbClr val="FFFF00"/>
                          </a:highlight>
                          <a:latin typeface="Meiryo UI" panose="020B0604030504040204" pitchFamily="50" charset="-128"/>
                          <a:ea typeface="Meiryo UI" panose="020B0604030504040204" pitchFamily="50" charset="-128"/>
                        </a:rPr>
                        <a:t>本事業の取組により期待される効果を記載する（定量・定性の双方が望ましい）</a:t>
                      </a:r>
                      <a:endParaRPr kumimoji="1" lang="en-US" altLang="ja-JP" sz="9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作業動線の改善による品質向上</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作業効率の向上による施設内の省人化</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トラックドライバーの待機時間の削減、等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99158157"/>
                  </a:ext>
                </a:extLst>
              </a:tr>
            </a:tbl>
          </a:graphicData>
        </a:graphic>
      </p:graphicFrame>
      <p:graphicFrame>
        <p:nvGraphicFramePr>
          <p:cNvPr id="12" name="表 11">
            <a:extLst>
              <a:ext uri="{FF2B5EF4-FFF2-40B4-BE49-F238E27FC236}">
                <a16:creationId xmlns:a16="http://schemas.microsoft.com/office/drawing/2014/main" id="{93664985-B5FA-42BE-81A9-510493F74FC8}"/>
              </a:ext>
            </a:extLst>
          </p:cNvPr>
          <p:cNvGraphicFramePr>
            <a:graphicFrameLocks noGrp="1"/>
          </p:cNvGraphicFramePr>
          <p:nvPr>
            <p:extLst>
              <p:ext uri="{D42A27DB-BD31-4B8C-83A1-F6EECF244321}">
                <p14:modId xmlns:p14="http://schemas.microsoft.com/office/powerpoint/2010/main" val="3438043634"/>
              </p:ext>
            </p:extLst>
          </p:nvPr>
        </p:nvGraphicFramePr>
        <p:xfrm>
          <a:off x="4572000" y="1041151"/>
          <a:ext cx="4309003" cy="2392799"/>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2462314560"/>
                    </a:ext>
                  </a:extLst>
                </a:gridCol>
                <a:gridCol w="671894">
                  <a:extLst>
                    <a:ext uri="{9D8B030D-6E8A-4147-A177-3AD203B41FA5}">
                      <a16:colId xmlns:a16="http://schemas.microsoft.com/office/drawing/2014/main" val="1247930542"/>
                    </a:ext>
                  </a:extLst>
                </a:gridCol>
                <a:gridCol w="2931690">
                  <a:extLst>
                    <a:ext uri="{9D8B030D-6E8A-4147-A177-3AD203B41FA5}">
                      <a16:colId xmlns:a16="http://schemas.microsoft.com/office/drawing/2014/main" val="1547864662"/>
                    </a:ext>
                  </a:extLst>
                </a:gridCol>
              </a:tblGrid>
              <a:tr h="323507">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計画概要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F7F7F"/>
                    </a:solid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dirty="0">
                          <a:solidFill>
                            <a:srgbClr val="FF0000"/>
                          </a:solidFill>
                          <a:latin typeface="Meiryo UI" panose="020B0604030504040204" pitchFamily="50" charset="-128"/>
                          <a:ea typeface="Meiryo UI" panose="020B0604030504040204" pitchFamily="50" charset="-128"/>
                        </a:rPr>
                        <a:t>R6</a:t>
                      </a:r>
                      <a:r>
                        <a:rPr kumimoji="1" lang="ja-JP" altLang="en-US" sz="900" b="0" dirty="0">
                          <a:solidFill>
                            <a:srgbClr val="FF0000"/>
                          </a:solidFill>
                          <a:latin typeface="Meiryo UI" panose="020B0604030504040204" pitchFamily="50" charset="-128"/>
                          <a:ea typeface="Meiryo UI" panose="020B0604030504040204" pitchFamily="50" charset="-128"/>
                        </a:rPr>
                        <a:t>年</a:t>
                      </a:r>
                      <a:r>
                        <a:rPr kumimoji="1" lang="en-US" altLang="ja-JP" sz="900" b="0" dirty="0">
                          <a:solidFill>
                            <a:srgbClr val="FF0000"/>
                          </a:solidFill>
                          <a:latin typeface="Meiryo UI" panose="020B0604030504040204" pitchFamily="50" charset="-128"/>
                          <a:ea typeface="Meiryo UI" panose="020B0604030504040204" pitchFamily="50" charset="-128"/>
                        </a:rPr>
                        <a:t>7</a:t>
                      </a:r>
                      <a:r>
                        <a:rPr kumimoji="1" lang="ja-JP" altLang="en-US" sz="900" b="0" dirty="0">
                          <a:solidFill>
                            <a:srgbClr val="FF0000"/>
                          </a:solidFill>
                          <a:latin typeface="Meiryo UI" panose="020B0604030504040204" pitchFamily="50" charset="-128"/>
                          <a:ea typeface="Meiryo UI" panose="020B0604030504040204" pitchFamily="50" charset="-128"/>
                        </a:rPr>
                        <a:t>月</a:t>
                      </a:r>
                      <a:r>
                        <a:rPr kumimoji="1" lang="en-US" altLang="ja-JP" sz="900" b="0" dirty="0">
                          <a:solidFill>
                            <a:srgbClr val="FF0000"/>
                          </a:solidFill>
                          <a:latin typeface="Meiryo UI" panose="020B0604030504040204" pitchFamily="50" charset="-128"/>
                          <a:ea typeface="Meiryo UI" panose="020B0604030504040204" pitchFamily="50" charset="-128"/>
                        </a:rPr>
                        <a:t>15</a:t>
                      </a:r>
                      <a:r>
                        <a:rPr kumimoji="1" lang="ja-JP" altLang="en-US" sz="900" b="0" dirty="0">
                          <a:solidFill>
                            <a:srgbClr val="FF0000"/>
                          </a:solidFill>
                          <a:latin typeface="Meiryo UI" panose="020B0604030504040204" pitchFamily="50" charset="-128"/>
                          <a:ea typeface="Meiryo UI" panose="020B0604030504040204" pitchFamily="50" charset="-128"/>
                        </a:rPr>
                        <a:t>日 ～ </a:t>
                      </a:r>
                      <a:r>
                        <a:rPr kumimoji="1" lang="en-US" altLang="ja-JP" sz="900" b="0" dirty="0">
                          <a:solidFill>
                            <a:srgbClr val="FF0000"/>
                          </a:solidFill>
                          <a:latin typeface="Meiryo UI" panose="020B0604030504040204" pitchFamily="50" charset="-128"/>
                          <a:ea typeface="Meiryo UI" panose="020B0604030504040204" pitchFamily="50" charset="-128"/>
                        </a:rPr>
                        <a:t>R6</a:t>
                      </a:r>
                      <a:r>
                        <a:rPr kumimoji="1" lang="ja-JP" altLang="en-US" sz="900" b="0" dirty="0">
                          <a:solidFill>
                            <a:srgbClr val="FF0000"/>
                          </a:solidFill>
                          <a:latin typeface="Meiryo UI" panose="020B0604030504040204" pitchFamily="50" charset="-128"/>
                          <a:ea typeface="Meiryo UI" panose="020B0604030504040204" pitchFamily="50" charset="-128"/>
                        </a:rPr>
                        <a:t>年</a:t>
                      </a:r>
                      <a:r>
                        <a:rPr kumimoji="1" lang="en-US" altLang="ja-JP" sz="900" b="0" dirty="0">
                          <a:solidFill>
                            <a:srgbClr val="FF0000"/>
                          </a:solidFill>
                          <a:latin typeface="Meiryo UI" panose="020B0604030504040204" pitchFamily="50" charset="-128"/>
                          <a:ea typeface="Meiryo UI" panose="020B0604030504040204" pitchFamily="50" charset="-128"/>
                        </a:rPr>
                        <a:t>2</a:t>
                      </a:r>
                      <a:r>
                        <a:rPr kumimoji="1" lang="ja-JP" altLang="en-US" sz="900" b="0" dirty="0">
                          <a:solidFill>
                            <a:srgbClr val="FF0000"/>
                          </a:solidFill>
                          <a:latin typeface="Meiryo UI" panose="020B0604030504040204" pitchFamily="50" charset="-128"/>
                          <a:ea typeface="Meiryo UI" panose="020B0604030504040204" pitchFamily="50" charset="-128"/>
                        </a:rPr>
                        <a:t>月</a:t>
                      </a:r>
                      <a:r>
                        <a:rPr kumimoji="1" lang="en-US" altLang="ja-JP" sz="900" b="0" dirty="0">
                          <a:solidFill>
                            <a:srgbClr val="FF0000"/>
                          </a:solidFill>
                          <a:latin typeface="Meiryo UI" panose="020B0604030504040204" pitchFamily="50" charset="-128"/>
                          <a:ea typeface="Meiryo UI" panose="020B0604030504040204" pitchFamily="50" charset="-128"/>
                        </a:rPr>
                        <a:t>28</a:t>
                      </a:r>
                      <a:r>
                        <a:rPr kumimoji="1" lang="ja-JP" altLang="en-US" sz="900" b="0" dirty="0">
                          <a:solidFill>
                            <a:srgbClr val="FF0000"/>
                          </a:solidFill>
                          <a:latin typeface="Meiryo UI" panose="020B0604030504040204" pitchFamily="50" charset="-128"/>
                          <a:ea typeface="Meiryo UI" panose="020B0604030504040204" pitchFamily="50" charset="-128"/>
                        </a:rPr>
                        <a:t>日</a:t>
                      </a: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5996569"/>
                  </a:ext>
                </a:extLst>
              </a:tr>
              <a:tr h="2069292">
                <a:tc vMerge="1">
                  <a:txBody>
                    <a:bodyPr/>
                    <a:lstStyle/>
                    <a:p>
                      <a:endParaRPr kumimoji="1" lang="ja-JP" altLang="en-US"/>
                    </a:p>
                  </a:txBody>
                  <a:tcPr>
                    <a:lnT w="6350" cap="flat" cmpd="sng" algn="ctr">
                      <a:noFill/>
                      <a:prstDash val="solid"/>
                      <a:miter lim="800000"/>
                    </a:lnT>
                  </a:tcPr>
                </a:tc>
                <a:tc>
                  <a:txBody>
                    <a:bodyPr/>
                    <a:lstStyle/>
                    <a:p>
                      <a:pPr algn="ctr" fontAlgn="ctr"/>
                      <a:r>
                        <a:rPr kumimoji="1" lang="ja-JP" altLang="en-US" sz="900" b="0">
                          <a:solidFill>
                            <a:schemeClr val="tx1"/>
                          </a:solidFill>
                          <a:latin typeface="Meiryo UI" panose="020B0604030504040204" pitchFamily="50" charset="-128"/>
                          <a:ea typeface="Meiryo UI" panose="020B0604030504040204" pitchFamily="50" charset="-128"/>
                        </a:rPr>
                        <a:t>計画概要</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i="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i="0" dirty="0">
                          <a:solidFill>
                            <a:schemeClr val="tx1"/>
                          </a:solidFill>
                          <a:highlight>
                            <a:srgbClr val="FFFF00"/>
                          </a:highlight>
                          <a:latin typeface="Meiryo UI" panose="020B0604030504040204" pitchFamily="50" charset="-128"/>
                          <a:ea typeface="Meiryo UI" panose="020B0604030504040204" pitchFamily="50" charset="-128"/>
                        </a:rPr>
                        <a:t>仮説を検証する具体的なアクションが記載されているかどうか</a:t>
                      </a:r>
                      <a:endParaRPr kumimoji="1" lang="en-US" altLang="ja-JP" sz="900" i="0" dirty="0">
                        <a:solidFill>
                          <a:schemeClr val="tx1"/>
                        </a:solidFill>
                        <a:highlight>
                          <a:srgbClr val="FFFF00"/>
                        </a:highligh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i="0" dirty="0">
                        <a:solidFill>
                          <a:schemeClr val="tx1"/>
                        </a:solidFill>
                        <a:highlight>
                          <a:srgbClr val="FFFF00"/>
                        </a:highligh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①システムの構築・連携</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XXXXXX</a:t>
                      </a:r>
                      <a:r>
                        <a:rPr kumimoji="1" lang="ja-JP" altLang="en-US" sz="900" b="0" dirty="0">
                          <a:solidFill>
                            <a:schemeClr val="tx1"/>
                          </a:solidFill>
                          <a:latin typeface="Meiryo UI" panose="020B0604030504040204" pitchFamily="50" charset="-128"/>
                          <a:ea typeface="Meiryo UI" panose="020B0604030504040204" pitchFamily="50" charset="-128"/>
                        </a:rPr>
                        <a:t>の知見を有する企業と連携し、</a:t>
                      </a:r>
                      <a:r>
                        <a:rPr kumimoji="1" lang="en-US" altLang="ja-JP" sz="900" b="0" dirty="0">
                          <a:solidFill>
                            <a:schemeClr val="tx1"/>
                          </a:solidFill>
                          <a:latin typeface="Meiryo UI" panose="020B0604030504040204" pitchFamily="50" charset="-128"/>
                          <a:ea typeface="Meiryo UI" panose="020B0604030504040204" pitchFamily="50" charset="-128"/>
                        </a:rPr>
                        <a:t>XXXXXX</a:t>
                      </a:r>
                      <a:r>
                        <a:rPr kumimoji="1" lang="ja-JP" altLang="en-US" sz="900" b="0" dirty="0">
                          <a:solidFill>
                            <a:schemeClr val="tx1"/>
                          </a:solidFill>
                          <a:latin typeface="Meiryo UI" panose="020B0604030504040204" pitchFamily="50" charset="-128"/>
                          <a:ea typeface="Meiryo UI" panose="020B0604030504040204" pitchFamily="50" charset="-128"/>
                        </a:rPr>
                        <a:t>としてのシステムを構築する</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②省人化・自動化機器の導入</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XXXXXX</a:t>
                      </a:r>
                      <a:r>
                        <a:rPr kumimoji="1" lang="ja-JP" altLang="en-US" sz="900" b="0" dirty="0">
                          <a:solidFill>
                            <a:schemeClr val="tx1"/>
                          </a:solidFill>
                          <a:latin typeface="Meiryo UI" panose="020B0604030504040204" pitchFamily="50" charset="-128"/>
                          <a:ea typeface="Meiryo UI" panose="020B0604030504040204" pitchFamily="50" charset="-128"/>
                        </a:rPr>
                        <a:t>を有する企業から、</a:t>
                      </a:r>
                      <a:r>
                        <a:rPr kumimoji="1" lang="en-US" altLang="ja-JP" sz="900" b="0" dirty="0">
                          <a:solidFill>
                            <a:schemeClr val="tx1"/>
                          </a:solidFill>
                          <a:latin typeface="Meiryo UI" panose="020B0604030504040204" pitchFamily="50" charset="-128"/>
                          <a:ea typeface="Meiryo UI" panose="020B0604030504040204" pitchFamily="50" charset="-128"/>
                        </a:rPr>
                        <a:t>XXX</a:t>
                      </a:r>
                      <a:r>
                        <a:rPr kumimoji="1" lang="ja-JP" altLang="en-US" sz="900" b="0" dirty="0">
                          <a:solidFill>
                            <a:schemeClr val="tx1"/>
                          </a:solidFill>
                          <a:latin typeface="Meiryo UI" panose="020B0604030504040204" pitchFamily="50" charset="-128"/>
                          <a:ea typeface="Meiryo UI" panose="020B0604030504040204" pitchFamily="50" charset="-128"/>
                        </a:rPr>
                        <a:t>を購入し、</a:t>
                      </a:r>
                      <a:r>
                        <a:rPr kumimoji="1" lang="en-US" altLang="ja-JP" sz="900" b="0" dirty="0">
                          <a:solidFill>
                            <a:schemeClr val="tx1"/>
                          </a:solidFill>
                          <a:latin typeface="Meiryo UI" panose="020B0604030504040204" pitchFamily="50" charset="-128"/>
                          <a:ea typeface="Meiryo UI" panose="020B0604030504040204" pitchFamily="50" charset="-128"/>
                        </a:rPr>
                        <a:t>XXX</a:t>
                      </a:r>
                      <a:r>
                        <a:rPr kumimoji="1" lang="ja-JP" altLang="en-US" sz="900" b="0" dirty="0">
                          <a:solidFill>
                            <a:schemeClr val="tx1"/>
                          </a:solidFill>
                          <a:latin typeface="Meiryo UI" panose="020B0604030504040204" pitchFamily="50" charset="-128"/>
                          <a:ea typeface="Meiryo UI" panose="020B0604030504040204" pitchFamily="50" charset="-128"/>
                        </a:rPr>
                        <a:t>の作業に充当する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4332016"/>
                  </a:ext>
                </a:extLst>
              </a:tr>
            </a:tbl>
          </a:graphicData>
        </a:graphic>
      </p:graphicFrame>
      <p:graphicFrame>
        <p:nvGraphicFramePr>
          <p:cNvPr id="13" name="表 12">
            <a:extLst>
              <a:ext uri="{FF2B5EF4-FFF2-40B4-BE49-F238E27FC236}">
                <a16:creationId xmlns:a16="http://schemas.microsoft.com/office/drawing/2014/main" id="{3553D65E-22B3-4E10-BCD5-7CAF570A9C85}"/>
              </a:ext>
            </a:extLst>
          </p:cNvPr>
          <p:cNvGraphicFramePr>
            <a:graphicFrameLocks noGrp="1"/>
          </p:cNvGraphicFramePr>
          <p:nvPr>
            <p:extLst>
              <p:ext uri="{D42A27DB-BD31-4B8C-83A1-F6EECF244321}">
                <p14:modId xmlns:p14="http://schemas.microsoft.com/office/powerpoint/2010/main" val="1569319360"/>
              </p:ext>
            </p:extLst>
          </p:nvPr>
        </p:nvGraphicFramePr>
        <p:xfrm>
          <a:off x="4572000" y="3433952"/>
          <a:ext cx="4309003" cy="3252069"/>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4169196622"/>
                    </a:ext>
                  </a:extLst>
                </a:gridCol>
                <a:gridCol w="671894">
                  <a:extLst>
                    <a:ext uri="{9D8B030D-6E8A-4147-A177-3AD203B41FA5}">
                      <a16:colId xmlns:a16="http://schemas.microsoft.com/office/drawing/2014/main" val="1919243570"/>
                    </a:ext>
                  </a:extLst>
                </a:gridCol>
                <a:gridCol w="2931690">
                  <a:extLst>
                    <a:ext uri="{9D8B030D-6E8A-4147-A177-3AD203B41FA5}">
                      <a16:colId xmlns:a16="http://schemas.microsoft.com/office/drawing/2014/main" val="2621254090"/>
                    </a:ext>
                  </a:extLst>
                </a:gridCol>
              </a:tblGrid>
              <a:tr h="1084023">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効果検証</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marL="0" marR="0" lvl="0" indent="0" algn="ctr" defTabSz="1008126" rtl="0" eaLnBrk="1" fontAlgn="auto" latinLnBrk="0" hangingPunct="1">
                        <a:lnSpc>
                          <a:spcPct val="100000"/>
                        </a:lnSpc>
                        <a:spcBef>
                          <a:spcPts val="0"/>
                        </a:spcBef>
                        <a:spcAft>
                          <a:spcPts val="0"/>
                        </a:spcAft>
                        <a:buClrTx/>
                        <a:buSzTx/>
                        <a:buFontTx/>
                        <a:buNone/>
                        <a:tabLst/>
                        <a:defRPr/>
                      </a:pPr>
                      <a:r>
                        <a:rPr lang="ja-JP" altLang="en-US" sz="900" b="0" i="0" u="none" strike="noStrike">
                          <a:solidFill>
                            <a:srgbClr val="000000"/>
                          </a:solidFill>
                          <a:effectLst/>
                          <a:latin typeface="Meiryo UI" panose="020B0604030504040204" pitchFamily="50" charset="-128"/>
                          <a:ea typeface="Meiryo UI" panose="020B0604030504040204" pitchFamily="50" charset="-128"/>
                        </a:rPr>
                        <a:t>物流</a:t>
                      </a:r>
                      <a:r>
                        <a:rPr lang="en-US" altLang="ja-JP" sz="900" b="0" i="0" u="none" strike="noStrike">
                          <a:solidFill>
                            <a:srgbClr val="000000"/>
                          </a:solidFill>
                          <a:effectLst/>
                          <a:latin typeface="Meiryo UI" panose="020B0604030504040204" pitchFamily="50" charset="-128"/>
                          <a:ea typeface="Meiryo UI" panose="020B0604030504040204" pitchFamily="50" charset="-128"/>
                        </a:rPr>
                        <a:t>DX</a:t>
                      </a:r>
                      <a:r>
                        <a:rPr lang="ja-JP" altLang="en-US" sz="900" b="0" i="0" u="none" strike="noStrike">
                          <a:solidFill>
                            <a:srgbClr val="000000"/>
                          </a:solidFill>
                          <a:effectLst/>
                          <a:latin typeface="Meiryo UI" panose="020B0604030504040204" pitchFamily="50" charset="-128"/>
                          <a:ea typeface="Meiryo UI" panose="020B0604030504040204" pitchFamily="50" charset="-128"/>
                        </a:rPr>
                        <a:t>の効果検証方法</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900" b="0" i="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b="0" i="0" dirty="0">
                          <a:solidFill>
                            <a:schemeClr val="tx1"/>
                          </a:solidFill>
                          <a:highlight>
                            <a:srgbClr val="FFFF00"/>
                          </a:highlight>
                          <a:latin typeface="Meiryo UI" panose="020B0604030504040204" pitchFamily="50" charset="-128"/>
                          <a:ea typeface="Meiryo UI" panose="020B0604030504040204" pitchFamily="50" charset="-128"/>
                        </a:rPr>
                        <a:t>正しく効果検証ができるかどうか</a:t>
                      </a:r>
                      <a:endParaRPr kumimoji="1" lang="en-US" altLang="ja-JP" sz="900" b="0" i="0" dirty="0">
                        <a:solidFill>
                          <a:schemeClr val="tx1"/>
                        </a:solidFill>
                        <a:highlight>
                          <a:srgbClr val="FFFF00"/>
                        </a:highlight>
                        <a:latin typeface="Meiryo UI" panose="020B0604030504040204" pitchFamily="50" charset="-128"/>
                        <a:ea typeface="Meiryo UI" panose="020B0604030504040204" pitchFamily="50" charset="-128"/>
                      </a:endParaRPr>
                    </a:p>
                    <a:p>
                      <a:pPr algn="l"/>
                      <a:endParaRPr kumimoji="1" lang="en-US" altLang="ja-JP" sz="900" b="0" dirty="0">
                        <a:solidFill>
                          <a:schemeClr val="tx1"/>
                        </a:solidFill>
                        <a:latin typeface="Meiryo UI" panose="020B0604030504040204" pitchFamily="50" charset="-128"/>
                        <a:ea typeface="Meiryo UI" panose="020B0604030504040204" pitchFamily="50" charset="-128"/>
                      </a:endParaRPr>
                    </a:p>
                    <a:p>
                      <a:pPr algn="l"/>
                      <a:r>
                        <a:rPr kumimoji="1" lang="ja-JP" altLang="en-US" sz="900" b="0" dirty="0">
                          <a:solidFill>
                            <a:schemeClr val="tx1"/>
                          </a:solidFill>
                          <a:latin typeface="Meiryo UI" panose="020B0604030504040204" pitchFamily="50" charset="-128"/>
                          <a:ea typeface="Meiryo UI" panose="020B0604030504040204" pitchFamily="50" charset="-128"/>
                        </a:rPr>
                        <a:t>物流</a:t>
                      </a:r>
                      <a:r>
                        <a:rPr kumimoji="1" lang="en-US" altLang="ja-JP" sz="900" b="0" dirty="0">
                          <a:solidFill>
                            <a:schemeClr val="tx1"/>
                          </a:solidFill>
                          <a:latin typeface="Meiryo UI" panose="020B0604030504040204" pitchFamily="50" charset="-128"/>
                          <a:ea typeface="Meiryo UI" panose="020B0604030504040204" pitchFamily="50" charset="-128"/>
                        </a:rPr>
                        <a:t>DX</a:t>
                      </a:r>
                      <a:r>
                        <a:rPr kumimoji="1" lang="ja-JP" altLang="en-US" sz="900" b="0" dirty="0">
                          <a:solidFill>
                            <a:schemeClr val="tx1"/>
                          </a:solidFill>
                          <a:latin typeface="Meiryo UI" panose="020B0604030504040204" pitchFamily="50" charset="-128"/>
                          <a:ea typeface="Meiryo UI" panose="020B0604030504040204" pitchFamily="50" charset="-128"/>
                        </a:rPr>
                        <a:t>実施前後の</a:t>
                      </a:r>
                      <a:r>
                        <a:rPr kumimoji="1" lang="ja-JP" altLang="en-US" sz="900" b="0" dirty="0">
                          <a:solidFill>
                            <a:srgbClr val="FF0000"/>
                          </a:solidFill>
                          <a:latin typeface="Meiryo UI" panose="020B0604030504040204" pitchFamily="50" charset="-128"/>
                          <a:ea typeface="Meiryo UI" panose="020B0604030504040204" pitchFamily="50" charset="-128"/>
                        </a:rPr>
                        <a:t>作業時間や作業人員、</a:t>
                      </a:r>
                      <a:r>
                        <a:rPr kumimoji="1" lang="en-US" altLang="ja-JP" sz="900" b="0" dirty="0">
                          <a:solidFill>
                            <a:srgbClr val="FF0000"/>
                          </a:solidFill>
                          <a:latin typeface="Meiryo UI" panose="020B0604030504040204" pitchFamily="50" charset="-128"/>
                          <a:ea typeface="Meiryo UI" panose="020B0604030504040204" pitchFamily="50" charset="-128"/>
                        </a:rPr>
                        <a:t>1</a:t>
                      </a:r>
                      <a:r>
                        <a:rPr kumimoji="1" lang="ja-JP" altLang="en-US" sz="900" b="0" dirty="0">
                          <a:solidFill>
                            <a:srgbClr val="FF0000"/>
                          </a:solidFill>
                          <a:latin typeface="Meiryo UI" panose="020B0604030504040204" pitchFamily="50" charset="-128"/>
                          <a:ea typeface="Meiryo UI" panose="020B0604030504040204" pitchFamily="50" charset="-128"/>
                        </a:rPr>
                        <a:t>人当たりの生産性（処理数</a:t>
                      </a:r>
                      <a:r>
                        <a:rPr kumimoji="1" lang="en-US" altLang="ja-JP" sz="900" b="0" dirty="0">
                          <a:solidFill>
                            <a:srgbClr val="FF0000"/>
                          </a:solidFill>
                          <a:latin typeface="Meiryo UI" panose="020B0604030504040204" pitchFamily="50" charset="-128"/>
                          <a:ea typeface="Meiryo UI" panose="020B0604030504040204" pitchFamily="50" charset="-128"/>
                        </a:rPr>
                        <a:t>/</a:t>
                      </a:r>
                      <a:r>
                        <a:rPr kumimoji="1" lang="ja-JP" altLang="en-US" sz="900" b="0" dirty="0">
                          <a:solidFill>
                            <a:srgbClr val="FF0000"/>
                          </a:solidFill>
                          <a:latin typeface="Meiryo UI" panose="020B0604030504040204" pitchFamily="50" charset="-128"/>
                          <a:ea typeface="Meiryo UI" panose="020B0604030504040204" pitchFamily="50" charset="-128"/>
                        </a:rPr>
                        <a:t>人）、スループット（処理数</a:t>
                      </a:r>
                      <a:r>
                        <a:rPr kumimoji="1" lang="en-US" altLang="ja-JP" sz="900" b="0" dirty="0">
                          <a:solidFill>
                            <a:srgbClr val="FF0000"/>
                          </a:solidFill>
                          <a:latin typeface="Meiryo UI" panose="020B0604030504040204" pitchFamily="50" charset="-128"/>
                          <a:ea typeface="Meiryo UI" panose="020B0604030504040204" pitchFamily="50" charset="-128"/>
                        </a:rPr>
                        <a:t>/</a:t>
                      </a:r>
                      <a:r>
                        <a:rPr kumimoji="1" lang="ja-JP" altLang="en-US" sz="900" b="0" dirty="0">
                          <a:solidFill>
                            <a:srgbClr val="FF0000"/>
                          </a:solidFill>
                          <a:latin typeface="Meiryo UI" panose="020B0604030504040204" pitchFamily="50" charset="-128"/>
                          <a:ea typeface="Meiryo UI" panose="020B0604030504040204" pitchFamily="50" charset="-128"/>
                        </a:rPr>
                        <a:t>時）</a:t>
                      </a:r>
                      <a:r>
                        <a:rPr kumimoji="1" lang="ja-JP" altLang="en-US" sz="900" b="0" dirty="0">
                          <a:solidFill>
                            <a:schemeClr val="tx1"/>
                          </a:solidFill>
                          <a:latin typeface="Meiryo UI" panose="020B0604030504040204" pitchFamily="50" charset="-128"/>
                          <a:ea typeface="Meiryo UI" panose="020B0604030504040204" pitchFamily="50" charset="-128"/>
                        </a:rPr>
                        <a:t>等を比較することで、目指すべき省人化・自動化を実現できたかどうかを確認する。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467360"/>
                  </a:ext>
                </a:extLst>
              </a:tr>
              <a:tr h="1084023">
                <a:tc v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検証後の</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アクション</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（想定）</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900" b="0" i="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b="0" i="0">
                          <a:solidFill>
                            <a:schemeClr val="tx1"/>
                          </a:solidFill>
                          <a:highlight>
                            <a:srgbClr val="FFFF00"/>
                          </a:highlight>
                          <a:latin typeface="Meiryo UI" panose="020B0604030504040204" pitchFamily="50" charset="-128"/>
                          <a:ea typeface="Meiryo UI" panose="020B0604030504040204" pitchFamily="50" charset="-128"/>
                        </a:rPr>
                        <a:t>効果検証のアクションが明確であるかどうか。</a:t>
                      </a:r>
                      <a:r>
                        <a:rPr kumimoji="1" lang="en-US" altLang="ja-JP" sz="900" b="0" i="0">
                          <a:solidFill>
                            <a:schemeClr val="tx1"/>
                          </a:solidFill>
                          <a:highlight>
                            <a:srgbClr val="FFFF00"/>
                          </a:highlight>
                          <a:latin typeface="Meiryo UI" panose="020B0604030504040204" pitchFamily="50" charset="-128"/>
                          <a:ea typeface="Meiryo UI" panose="020B0604030504040204" pitchFamily="50" charset="-128"/>
                        </a:rPr>
                        <a:t>KPI</a:t>
                      </a:r>
                      <a:r>
                        <a:rPr kumimoji="1" lang="ja-JP" altLang="en-US" sz="900" b="0" i="0">
                          <a:solidFill>
                            <a:schemeClr val="tx1"/>
                          </a:solidFill>
                          <a:highlight>
                            <a:srgbClr val="FFFF00"/>
                          </a:highlight>
                          <a:latin typeface="Meiryo UI" panose="020B0604030504040204" pitchFamily="50" charset="-128"/>
                          <a:ea typeface="Meiryo UI" panose="020B0604030504040204" pitchFamily="50" charset="-128"/>
                        </a:rPr>
                        <a:t>未達成の場合でもその後のアクションが記載されているかどうか</a:t>
                      </a:r>
                      <a:endParaRPr kumimoji="1" lang="en-US" altLang="ja-JP" sz="900" b="0" i="0">
                        <a:solidFill>
                          <a:schemeClr val="tx1"/>
                        </a:solidFill>
                        <a:highlight>
                          <a:srgbClr val="FFFF00"/>
                        </a:highlight>
                        <a:latin typeface="Meiryo UI" panose="020B0604030504040204" pitchFamily="50" charset="-128"/>
                        <a:ea typeface="Meiryo UI" panose="020B0604030504040204" pitchFamily="50" charset="-128"/>
                      </a:endParaRPr>
                    </a:p>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900" b="0" i="0">
                          <a:solidFill>
                            <a:schemeClr val="tx1"/>
                          </a:solidFill>
                          <a:latin typeface="Meiryo UI" panose="020B0604030504040204" pitchFamily="50" charset="-128"/>
                          <a:ea typeface="Meiryo UI" panose="020B0604030504040204" pitchFamily="50" charset="-128"/>
                        </a:rPr>
                        <a:t>XXXX</a:t>
                      </a:r>
                      <a:r>
                        <a:rPr kumimoji="1" lang="ja-JP" altLang="en-US" sz="900" b="0" i="0">
                          <a:solidFill>
                            <a:schemeClr val="tx1"/>
                          </a:solidFill>
                          <a:latin typeface="Meiryo UI" panose="020B0604030504040204" pitchFamily="50" charset="-128"/>
                          <a:ea typeface="Meiryo UI" panose="020B0604030504040204" pitchFamily="50" charset="-128"/>
                        </a:rPr>
                        <a:t>を行うことで、</a:t>
                      </a:r>
                      <a:r>
                        <a:rPr kumimoji="1" lang="en-US" altLang="ja-JP" sz="900" b="0" i="0">
                          <a:solidFill>
                            <a:schemeClr val="tx1"/>
                          </a:solidFill>
                          <a:latin typeface="Meiryo UI" panose="020B0604030504040204" pitchFamily="50" charset="-128"/>
                          <a:ea typeface="Meiryo UI" panose="020B0604030504040204" pitchFamily="50" charset="-128"/>
                        </a:rPr>
                        <a:t>XXXXX</a:t>
                      </a:r>
                      <a:r>
                        <a:rPr kumimoji="1" lang="ja-JP" altLang="en-US" sz="900" b="0" i="0">
                          <a:solidFill>
                            <a:schemeClr val="tx1"/>
                          </a:solidFill>
                          <a:latin typeface="Meiryo UI" panose="020B0604030504040204" pitchFamily="50" charset="-128"/>
                          <a:ea typeface="Meiryo UI" panose="020B0604030504040204" pitchFamily="50" charset="-128"/>
                        </a:rPr>
                        <a:t>の向上につながることが証明された場合は更なる物流</a:t>
                      </a:r>
                      <a:r>
                        <a:rPr kumimoji="1" lang="en-US" altLang="ja-JP" sz="900" b="0" i="0">
                          <a:solidFill>
                            <a:schemeClr val="tx1"/>
                          </a:solidFill>
                          <a:latin typeface="Meiryo UI" panose="020B0604030504040204" pitchFamily="50" charset="-128"/>
                          <a:ea typeface="Meiryo UI" panose="020B0604030504040204" pitchFamily="50" charset="-128"/>
                        </a:rPr>
                        <a:t>DX</a:t>
                      </a:r>
                      <a:r>
                        <a:rPr kumimoji="1" lang="ja-JP" altLang="en-US" sz="900" b="0" i="0">
                          <a:solidFill>
                            <a:schemeClr val="tx1"/>
                          </a:solidFill>
                          <a:latin typeface="Meiryo UI" panose="020B0604030504040204" pitchFamily="50" charset="-128"/>
                          <a:ea typeface="Meiryo UI" panose="020B0604030504040204" pitchFamily="50" charset="-128"/>
                        </a:rPr>
                        <a:t>を進めるべく、</a:t>
                      </a:r>
                      <a:r>
                        <a:rPr kumimoji="1" lang="en-US" altLang="ja-JP" sz="900" b="0" i="0">
                          <a:solidFill>
                            <a:schemeClr val="tx1"/>
                          </a:solidFill>
                          <a:latin typeface="Meiryo UI" panose="020B0604030504040204" pitchFamily="50" charset="-128"/>
                          <a:ea typeface="Meiryo UI" panose="020B0604030504040204" pitchFamily="50" charset="-128"/>
                        </a:rPr>
                        <a:t>XXXX</a:t>
                      </a:r>
                      <a:r>
                        <a:rPr kumimoji="1" lang="ja-JP" altLang="en-US" sz="900" b="0" i="0">
                          <a:solidFill>
                            <a:schemeClr val="tx1"/>
                          </a:solidFill>
                          <a:latin typeface="Meiryo UI" panose="020B0604030504040204" pitchFamily="50" charset="-128"/>
                          <a:ea typeface="Meiryo UI" panose="020B0604030504040204" pitchFamily="50" charset="-128"/>
                        </a:rPr>
                        <a:t>と協力する。証明できなかった場合は再度</a:t>
                      </a:r>
                      <a:r>
                        <a:rPr kumimoji="1" lang="en-US" altLang="ja-JP" sz="900" b="0" i="0">
                          <a:solidFill>
                            <a:schemeClr val="tx1"/>
                          </a:solidFill>
                          <a:latin typeface="Meiryo UI" panose="020B0604030504040204" pitchFamily="50" charset="-128"/>
                          <a:ea typeface="Meiryo UI" panose="020B0604030504040204" pitchFamily="50" charset="-128"/>
                        </a:rPr>
                        <a:t>XXXXX</a:t>
                      </a:r>
                      <a:r>
                        <a:rPr kumimoji="1" lang="ja-JP" altLang="en-US" sz="900" b="0" i="0">
                          <a:solidFill>
                            <a:schemeClr val="tx1"/>
                          </a:solidFill>
                          <a:latin typeface="Meiryo UI" panose="020B0604030504040204" pitchFamily="50" charset="-128"/>
                          <a:ea typeface="Meiryo UI" panose="020B0604030504040204" pitchFamily="50" charset="-128"/>
                        </a:rPr>
                        <a:t>を検証する。</a:t>
                      </a:r>
                      <a:endParaRPr kumimoji="1" lang="en-US" altLang="ja-JP" sz="900" b="0" i="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0883864"/>
                  </a:ext>
                </a:extLst>
              </a:tr>
              <a:tr h="1084023">
                <a:tc>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今後の</a:t>
                      </a:r>
                      <a:endParaRPr kumimoji="1" lang="en-US" altLang="ja-JP" sz="900" b="0">
                        <a:solidFill>
                          <a:schemeClr val="bg1"/>
                        </a:solidFill>
                        <a:latin typeface="Meiryo UI" panose="020B0604030504040204" pitchFamily="50" charset="-128"/>
                        <a:ea typeface="Meiryo UI" panose="020B0604030504040204" pitchFamily="50" charset="-128"/>
                      </a:endParaRPr>
                    </a:p>
                    <a:p>
                      <a:pPr algn="ctr"/>
                      <a:r>
                        <a:rPr kumimoji="1" lang="ja-JP" altLang="en-US" sz="900" b="0">
                          <a:solidFill>
                            <a:schemeClr val="bg1"/>
                          </a:solidFill>
                          <a:latin typeface="Meiryo UI" panose="020B0604030504040204" pitchFamily="50" charset="-128"/>
                          <a:ea typeface="Meiryo UI" panose="020B0604030504040204" pitchFamily="50" charset="-128"/>
                        </a:rPr>
                        <a:t>展望</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継続性・</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展開性</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900" b="0" i="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b="0" i="0" dirty="0">
                          <a:solidFill>
                            <a:schemeClr val="tx1"/>
                          </a:solidFill>
                          <a:highlight>
                            <a:srgbClr val="FFFF00"/>
                          </a:highlight>
                          <a:latin typeface="Meiryo UI" panose="020B0604030504040204" pitchFamily="50" charset="-128"/>
                          <a:ea typeface="Meiryo UI" panose="020B0604030504040204" pitchFamily="50" charset="-128"/>
                        </a:rPr>
                        <a:t>実証事業を行った結果、事業者として先の展望が記載されているかどうか（当該施設のみならず事業者が利用する施設全体への展開、等）</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l"/>
                      <a:r>
                        <a:rPr kumimoji="1" lang="ja-JP" altLang="en-US" sz="900" b="0" dirty="0">
                          <a:solidFill>
                            <a:schemeClr val="tx1"/>
                          </a:solidFill>
                          <a:latin typeface="Meiryo UI" panose="020B0604030504040204" pitchFamily="50" charset="-128"/>
                          <a:ea typeface="Meiryo UI" panose="020B0604030504040204" pitchFamily="50" charset="-128"/>
                        </a:rPr>
                        <a:t>本事業により導入された</a:t>
                      </a:r>
                      <a:r>
                        <a:rPr kumimoji="1" lang="en-US" altLang="ja-JP" sz="900" b="0" dirty="0">
                          <a:solidFill>
                            <a:schemeClr val="tx1"/>
                          </a:solidFill>
                          <a:latin typeface="Meiryo UI" panose="020B0604030504040204" pitchFamily="50" charset="-128"/>
                          <a:ea typeface="Meiryo UI" panose="020B0604030504040204" pitchFamily="50" charset="-128"/>
                        </a:rPr>
                        <a:t>XX</a:t>
                      </a:r>
                      <a:r>
                        <a:rPr kumimoji="1" lang="ja-JP" altLang="en-US" sz="900" b="0" dirty="0">
                          <a:solidFill>
                            <a:schemeClr val="tx1"/>
                          </a:solidFill>
                          <a:latin typeface="Meiryo UI" panose="020B0604030504040204" pitchFamily="50" charset="-128"/>
                          <a:ea typeface="Meiryo UI" panose="020B0604030504040204" pitchFamily="50" charset="-128"/>
                        </a:rPr>
                        <a:t>システムの更なる定着と全国にあるセンター</a:t>
                      </a:r>
                      <a:r>
                        <a:rPr kumimoji="1" lang="en-US" altLang="ja-JP" sz="900" b="0" dirty="0">
                          <a:solidFill>
                            <a:schemeClr val="tx1"/>
                          </a:solidFill>
                          <a:latin typeface="Meiryo UI" panose="020B0604030504040204" pitchFamily="50" charset="-128"/>
                          <a:ea typeface="Meiryo UI" panose="020B0604030504040204" pitchFamily="50" charset="-128"/>
                        </a:rPr>
                        <a:t>xx</a:t>
                      </a:r>
                      <a:r>
                        <a:rPr kumimoji="1" lang="ja-JP" altLang="en-US" sz="900" b="0" dirty="0">
                          <a:solidFill>
                            <a:schemeClr val="tx1"/>
                          </a:solidFill>
                          <a:latin typeface="Meiryo UI" panose="020B0604030504040204" pitchFamily="50" charset="-128"/>
                          <a:ea typeface="Meiryo UI" panose="020B0604030504040204" pitchFamily="50" charset="-128"/>
                        </a:rPr>
                        <a:t>施設への展開を目指し、</a:t>
                      </a:r>
                      <a:r>
                        <a:rPr kumimoji="1" lang="en-US" altLang="ja-JP" sz="900" b="0" dirty="0">
                          <a:solidFill>
                            <a:schemeClr val="tx1"/>
                          </a:solidFill>
                          <a:latin typeface="Meiryo UI" panose="020B0604030504040204" pitchFamily="50" charset="-128"/>
                          <a:ea typeface="Meiryo UI" panose="020B0604030504040204" pitchFamily="50" charset="-128"/>
                        </a:rPr>
                        <a:t>XXXXXX</a:t>
                      </a:r>
                      <a:r>
                        <a:rPr kumimoji="1" lang="ja-JP" altLang="en-US" sz="900" b="0" dirty="0">
                          <a:solidFill>
                            <a:schemeClr val="tx1"/>
                          </a:solidFill>
                          <a:latin typeface="Meiryo UI" panose="020B0604030504040204" pitchFamily="50" charset="-128"/>
                          <a:ea typeface="Meiryo UI" panose="020B0604030504040204" pitchFamily="50" charset="-128"/>
                        </a:rPr>
                        <a:t>の推進を図る。</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6055528"/>
                  </a:ext>
                </a:extLst>
              </a:tr>
            </a:tbl>
          </a:graphicData>
        </a:graphic>
      </p:graphicFrame>
      <p:sp>
        <p:nvSpPr>
          <p:cNvPr id="3" name="吹き出し: 線 2">
            <a:extLst>
              <a:ext uri="{FF2B5EF4-FFF2-40B4-BE49-F238E27FC236}">
                <a16:creationId xmlns:a16="http://schemas.microsoft.com/office/drawing/2014/main" id="{B1C7B531-9E74-3D5A-068D-7CDF3C134F14}"/>
              </a:ext>
            </a:extLst>
          </p:cNvPr>
          <p:cNvSpPr/>
          <p:nvPr/>
        </p:nvSpPr>
        <p:spPr>
          <a:xfrm>
            <a:off x="6752400" y="631085"/>
            <a:ext cx="1582801" cy="342265"/>
          </a:xfrm>
          <a:prstGeom prst="borderCallout1">
            <a:avLst>
              <a:gd name="adj1" fmla="val 49398"/>
              <a:gd name="adj2" fmla="val 2984"/>
              <a:gd name="adj3" fmla="val 124604"/>
              <a:gd name="adj4" fmla="val -19484"/>
            </a:avLst>
          </a:prstGeom>
          <a:solidFill>
            <a:srgbClr val="00B0F0"/>
          </a:solidFill>
          <a:ln w="19050" cap="flat" cmpd="sng" algn="ctr">
            <a:solidFill>
              <a:srgbClr val="00B0F0"/>
            </a:solidFill>
            <a:prstDash val="solid"/>
            <a:headEnd type="oval" w="med" len="med"/>
            <a:tailEnd type="oval" w="med" len="med"/>
          </a:ln>
          <a:effectLst/>
        </p:spPr>
        <p:txBody>
          <a:bodyPr rot="0" spcFirstLastPara="0" vert="horz" wrap="square" lIns="105742" tIns="70494" rIns="105742" bIns="70494" numCol="1" spcCol="0" rtlCol="0" fromWordArt="0" anchor="ctr" anchorCtr="0" forceAA="0" compatLnSpc="1">
            <a:prstTxWarp prst="textNoShape">
              <a:avLst/>
            </a:prstTxWarp>
            <a:noAutofit/>
          </a:bodyPr>
          <a:lstStyle/>
          <a:p>
            <a:pPr algn="l" fontAlgn="base">
              <a:tabLst>
                <a:tab pos="2700020" algn="ctr"/>
                <a:tab pos="5400040" algn="r"/>
              </a:tabLst>
            </a:pP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２次公募に伴い</a:t>
            </a:r>
            <a:r>
              <a:rPr lang="ja-JP" altLang="en-US" sz="90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日付を修正</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吹き出し: 線 4">
            <a:extLst>
              <a:ext uri="{FF2B5EF4-FFF2-40B4-BE49-F238E27FC236}">
                <a16:creationId xmlns:a16="http://schemas.microsoft.com/office/drawing/2014/main" id="{F9A45AB7-9C6B-B629-384C-F082818973BC}"/>
              </a:ext>
            </a:extLst>
          </p:cNvPr>
          <p:cNvSpPr/>
          <p:nvPr/>
        </p:nvSpPr>
        <p:spPr>
          <a:xfrm>
            <a:off x="7771534" y="3348807"/>
            <a:ext cx="1189182" cy="342265"/>
          </a:xfrm>
          <a:prstGeom prst="borderCallout1">
            <a:avLst>
              <a:gd name="adj1" fmla="val 49398"/>
              <a:gd name="adj2" fmla="val 2984"/>
              <a:gd name="adj3" fmla="val 110689"/>
              <a:gd name="adj4" fmla="val -13877"/>
            </a:avLst>
          </a:prstGeom>
          <a:solidFill>
            <a:srgbClr val="00B0F0"/>
          </a:solidFill>
          <a:ln w="19050" cap="flat" cmpd="sng" algn="ctr">
            <a:solidFill>
              <a:srgbClr val="00B0F0"/>
            </a:solidFill>
            <a:prstDash val="solid"/>
            <a:headEnd type="oval" w="med" len="med"/>
            <a:tailEnd type="oval" w="med" len="med"/>
          </a:ln>
          <a:effectLst/>
        </p:spPr>
        <p:txBody>
          <a:bodyPr rot="0" spcFirstLastPara="0" vert="horz" wrap="square" lIns="105742" tIns="70494" rIns="105742" bIns="70494" numCol="1" spcCol="0" rtlCol="0" fromWordArt="0" anchor="ctr" anchorCtr="0" forceAA="0" compatLnSpc="1">
            <a:prstTxWarp prst="textNoShape">
              <a:avLst/>
            </a:prstTxWarp>
            <a:noAutofit/>
          </a:bodyPr>
          <a:lstStyle/>
          <a:p>
            <a:pPr algn="l" fontAlgn="base">
              <a:tabLst>
                <a:tab pos="2700020" algn="ctr"/>
                <a:tab pos="5400040" algn="r"/>
              </a:tabLst>
            </a:pP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２次公募に伴い</a:t>
            </a:r>
            <a:r>
              <a:rPr lang="en-US" altLang="ja-JP" sz="90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KPI</a:t>
            </a:r>
            <a:r>
              <a:rPr lang="ja-JP" altLang="en-US" sz="90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例を追加</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吹き出し: 線 5">
            <a:extLst>
              <a:ext uri="{FF2B5EF4-FFF2-40B4-BE49-F238E27FC236}">
                <a16:creationId xmlns:a16="http://schemas.microsoft.com/office/drawing/2014/main" id="{9B4057E4-6F27-E62F-3388-9137249F7613}"/>
              </a:ext>
            </a:extLst>
          </p:cNvPr>
          <p:cNvSpPr/>
          <p:nvPr/>
        </p:nvSpPr>
        <p:spPr>
          <a:xfrm>
            <a:off x="-1399516" y="2756447"/>
            <a:ext cx="1582801" cy="342265"/>
          </a:xfrm>
          <a:prstGeom prst="borderCallout1">
            <a:avLst>
              <a:gd name="adj1" fmla="val 78280"/>
              <a:gd name="adj2" fmla="val 102912"/>
              <a:gd name="adj3" fmla="val 143859"/>
              <a:gd name="adj4" fmla="val 110110"/>
            </a:avLst>
          </a:prstGeom>
          <a:solidFill>
            <a:srgbClr val="00B0F0"/>
          </a:solidFill>
          <a:ln w="19050" cap="flat" cmpd="sng" algn="ctr">
            <a:solidFill>
              <a:srgbClr val="00B0F0"/>
            </a:solidFill>
            <a:prstDash val="solid"/>
            <a:headEnd type="oval" w="med" len="med"/>
            <a:tailEnd type="oval" w="med" len="med"/>
          </a:ln>
          <a:effectLst/>
        </p:spPr>
        <p:txBody>
          <a:bodyPr rot="0" spcFirstLastPara="0" vert="horz" wrap="square" lIns="105742" tIns="70494" rIns="105742" bIns="70494" numCol="1" spcCol="0" rtlCol="0" fromWordArt="0" anchor="ctr" anchorCtr="0" forceAA="0" compatLnSpc="1">
            <a:prstTxWarp prst="textNoShape">
              <a:avLst/>
            </a:prstTxWarp>
            <a:noAutofit/>
          </a:bodyPr>
          <a:lstStyle/>
          <a:p>
            <a:pPr algn="l" fontAlgn="base">
              <a:tabLst>
                <a:tab pos="2700020" algn="ctr"/>
                <a:tab pos="5400040" algn="r"/>
              </a:tabLst>
            </a:pP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２次公募に伴い</a:t>
            </a:r>
            <a:r>
              <a:rPr lang="ja-JP" altLang="en-US" sz="90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日付を修正</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吹き出し: 線 6">
            <a:extLst>
              <a:ext uri="{FF2B5EF4-FFF2-40B4-BE49-F238E27FC236}">
                <a16:creationId xmlns:a16="http://schemas.microsoft.com/office/drawing/2014/main" id="{BC797831-A866-9EAC-4F16-D13E0564EC1A}"/>
              </a:ext>
            </a:extLst>
          </p:cNvPr>
          <p:cNvSpPr/>
          <p:nvPr/>
        </p:nvSpPr>
        <p:spPr>
          <a:xfrm>
            <a:off x="-1399517" y="2767831"/>
            <a:ext cx="1582801" cy="342265"/>
          </a:xfrm>
          <a:prstGeom prst="borderCallout1">
            <a:avLst>
              <a:gd name="adj1" fmla="val 78280"/>
              <a:gd name="adj2" fmla="val 102912"/>
              <a:gd name="adj3" fmla="val 28330"/>
              <a:gd name="adj4" fmla="val 112712"/>
            </a:avLst>
          </a:prstGeom>
          <a:solidFill>
            <a:srgbClr val="00B0F0"/>
          </a:solidFill>
          <a:ln w="19050" cap="flat" cmpd="sng" algn="ctr">
            <a:solidFill>
              <a:srgbClr val="00B0F0"/>
            </a:solidFill>
            <a:prstDash val="solid"/>
            <a:headEnd type="oval" w="med" len="med"/>
            <a:tailEnd type="oval" w="med" len="med"/>
          </a:ln>
          <a:effectLst/>
        </p:spPr>
        <p:txBody>
          <a:bodyPr rot="0" spcFirstLastPara="0" vert="horz" wrap="square" lIns="105742" tIns="70494" rIns="105742" bIns="70494" numCol="1" spcCol="0" rtlCol="0" fromWordArt="0" anchor="ctr" anchorCtr="0" forceAA="0" compatLnSpc="1">
            <a:prstTxWarp prst="textNoShape">
              <a:avLst/>
            </a:prstTxWarp>
            <a:noAutofit/>
          </a:bodyPr>
          <a:lstStyle/>
          <a:p>
            <a:pPr algn="l" fontAlgn="base">
              <a:tabLst>
                <a:tab pos="2700020" algn="ctr"/>
                <a:tab pos="5400040" algn="r"/>
              </a:tabLst>
            </a:pP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２次公募に伴い</a:t>
            </a:r>
            <a:r>
              <a:rPr lang="ja-JP" altLang="en-US" sz="90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税抜で統一</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38663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C0AFFFE-0604-C633-BE24-5CED74616073}"/>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7</a:t>
            </a:fld>
            <a:endParaRPr lang="en-US" altLang="ja-JP">
              <a:solidFill>
                <a:srgbClr val="000000"/>
              </a:solidFill>
            </a:endParaRPr>
          </a:p>
        </p:txBody>
      </p:sp>
      <p:sp>
        <p:nvSpPr>
          <p:cNvPr id="5" name="テキスト ボックス 4">
            <a:extLst>
              <a:ext uri="{FF2B5EF4-FFF2-40B4-BE49-F238E27FC236}">
                <a16:creationId xmlns:a16="http://schemas.microsoft.com/office/drawing/2014/main" id="{20F2EBFD-B069-309C-9E0E-667D81AFE62D}"/>
              </a:ext>
            </a:extLst>
          </p:cNvPr>
          <p:cNvSpPr txBox="1"/>
          <p:nvPr/>
        </p:nvSpPr>
        <p:spPr>
          <a:xfrm>
            <a:off x="257175" y="842830"/>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事業スケジュールの項目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については、交付決定後からの補助対象期間内の実施となることが分かるように記入してください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17" name="Rectangle 15">
            <a:extLst>
              <a:ext uri="{FF2B5EF4-FFF2-40B4-BE49-F238E27FC236}">
                <a16:creationId xmlns:a16="http://schemas.microsoft.com/office/drawing/2014/main" id="{92BA8BEC-32D9-FCE8-C9CF-D4AD11EAC5DF}"/>
              </a:ext>
            </a:extLst>
          </p:cNvPr>
          <p:cNvSpPr/>
          <p:nvPr/>
        </p:nvSpPr>
        <p:spPr>
          <a:xfrm>
            <a:off x="226770" y="1599123"/>
            <a:ext cx="8608043" cy="0"/>
          </a:xfrm>
          <a:prstGeom prst="rect">
            <a:avLst/>
          </a:prstGeom>
          <a:solidFill>
            <a:srgbClr val="D6D6E8"/>
          </a:solidFill>
          <a:ln w="9525">
            <a:solidFill>
              <a:srgbClr val="002060"/>
            </a:solidFill>
          </a:ln>
        </p:spPr>
        <p:txBody>
          <a:bodyPr vertOverflow="overflow" horzOverflow="overflow" wrap="square" tIns="36000" bIns="36000" rtlCol="0" anchor="b">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400">
                <a:solidFill>
                  <a:srgbClr val="000000"/>
                </a:solidFill>
                <a:latin typeface="Meiryo UI" panose="020B0604030504040204" pitchFamily="50" charset="-128"/>
                <a:ea typeface="Meiryo UI" panose="020B0604030504040204" pitchFamily="50" charset="-128"/>
                <a:cs typeface="メイリオ"/>
              </a:rPr>
              <a:t>事業スケジュール</a:t>
            </a:r>
            <a:endParaRPr kumimoji="1" lang="en-US" altLang="ja-JP"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graphicFrame>
        <p:nvGraphicFramePr>
          <p:cNvPr id="18" name="表 4">
            <a:extLst>
              <a:ext uri="{FF2B5EF4-FFF2-40B4-BE49-F238E27FC236}">
                <a16:creationId xmlns:a16="http://schemas.microsoft.com/office/drawing/2014/main" id="{2770FBF2-E949-9D11-FD55-41BB2034B246}"/>
              </a:ext>
            </a:extLst>
          </p:cNvPr>
          <p:cNvGraphicFramePr>
            <a:graphicFrameLocks noGrp="1"/>
          </p:cNvGraphicFramePr>
          <p:nvPr>
            <p:extLst>
              <p:ext uri="{D42A27DB-BD31-4B8C-83A1-F6EECF244321}">
                <p14:modId xmlns:p14="http://schemas.microsoft.com/office/powerpoint/2010/main" val="1989449274"/>
              </p:ext>
            </p:extLst>
          </p:nvPr>
        </p:nvGraphicFramePr>
        <p:xfrm>
          <a:off x="146357" y="1691235"/>
          <a:ext cx="8740468" cy="4976264"/>
        </p:xfrm>
        <a:graphic>
          <a:graphicData uri="http://schemas.openxmlformats.org/drawingml/2006/table">
            <a:tbl>
              <a:tblPr firstRow="1" bandRow="1">
                <a:tableStyleId>{C083E6E3-FA7D-4D7B-A595-EF9225AFEA82}</a:tableStyleId>
              </a:tblPr>
              <a:tblGrid>
                <a:gridCol w="310843">
                  <a:extLst>
                    <a:ext uri="{9D8B030D-6E8A-4147-A177-3AD203B41FA5}">
                      <a16:colId xmlns:a16="http://schemas.microsoft.com/office/drawing/2014/main" val="2410514859"/>
                    </a:ext>
                  </a:extLst>
                </a:gridCol>
                <a:gridCol w="600075">
                  <a:extLst>
                    <a:ext uri="{9D8B030D-6E8A-4147-A177-3AD203B41FA5}">
                      <a16:colId xmlns:a16="http://schemas.microsoft.com/office/drawing/2014/main" val="1604511688"/>
                    </a:ext>
                  </a:extLst>
                </a:gridCol>
                <a:gridCol w="704850">
                  <a:extLst>
                    <a:ext uri="{9D8B030D-6E8A-4147-A177-3AD203B41FA5}">
                      <a16:colId xmlns:a16="http://schemas.microsoft.com/office/drawing/2014/main" val="20002"/>
                    </a:ext>
                  </a:extLst>
                </a:gridCol>
                <a:gridCol w="593725">
                  <a:extLst>
                    <a:ext uri="{9D8B030D-6E8A-4147-A177-3AD203B41FA5}">
                      <a16:colId xmlns:a16="http://schemas.microsoft.com/office/drawing/2014/main" val="3453622333"/>
                    </a:ext>
                  </a:extLst>
                </a:gridCol>
                <a:gridCol w="593725">
                  <a:extLst>
                    <a:ext uri="{9D8B030D-6E8A-4147-A177-3AD203B41FA5}">
                      <a16:colId xmlns:a16="http://schemas.microsoft.com/office/drawing/2014/main" val="20005"/>
                    </a:ext>
                  </a:extLst>
                </a:gridCol>
                <a:gridCol w="593725">
                  <a:extLst>
                    <a:ext uri="{9D8B030D-6E8A-4147-A177-3AD203B41FA5}">
                      <a16:colId xmlns:a16="http://schemas.microsoft.com/office/drawing/2014/main" val="20006"/>
                    </a:ext>
                  </a:extLst>
                </a:gridCol>
                <a:gridCol w="593725">
                  <a:extLst>
                    <a:ext uri="{9D8B030D-6E8A-4147-A177-3AD203B41FA5}">
                      <a16:colId xmlns:a16="http://schemas.microsoft.com/office/drawing/2014/main" val="20007"/>
                    </a:ext>
                  </a:extLst>
                </a:gridCol>
                <a:gridCol w="593725">
                  <a:extLst>
                    <a:ext uri="{9D8B030D-6E8A-4147-A177-3AD203B41FA5}">
                      <a16:colId xmlns:a16="http://schemas.microsoft.com/office/drawing/2014/main" val="20008"/>
                    </a:ext>
                  </a:extLst>
                </a:gridCol>
                <a:gridCol w="593725">
                  <a:extLst>
                    <a:ext uri="{9D8B030D-6E8A-4147-A177-3AD203B41FA5}">
                      <a16:colId xmlns:a16="http://schemas.microsoft.com/office/drawing/2014/main" val="20009"/>
                    </a:ext>
                  </a:extLst>
                </a:gridCol>
                <a:gridCol w="593725">
                  <a:extLst>
                    <a:ext uri="{9D8B030D-6E8A-4147-A177-3AD203B41FA5}">
                      <a16:colId xmlns:a16="http://schemas.microsoft.com/office/drawing/2014/main" val="20010"/>
                    </a:ext>
                  </a:extLst>
                </a:gridCol>
                <a:gridCol w="593725">
                  <a:extLst>
                    <a:ext uri="{9D8B030D-6E8A-4147-A177-3AD203B41FA5}">
                      <a16:colId xmlns:a16="http://schemas.microsoft.com/office/drawing/2014/main" val="20011"/>
                    </a:ext>
                  </a:extLst>
                </a:gridCol>
                <a:gridCol w="593725">
                  <a:extLst>
                    <a:ext uri="{9D8B030D-6E8A-4147-A177-3AD203B41FA5}">
                      <a16:colId xmlns:a16="http://schemas.microsoft.com/office/drawing/2014/main" val="20012"/>
                    </a:ext>
                  </a:extLst>
                </a:gridCol>
                <a:gridCol w="593725">
                  <a:extLst>
                    <a:ext uri="{9D8B030D-6E8A-4147-A177-3AD203B41FA5}">
                      <a16:colId xmlns:a16="http://schemas.microsoft.com/office/drawing/2014/main" val="20013"/>
                    </a:ext>
                  </a:extLst>
                </a:gridCol>
                <a:gridCol w="593725">
                  <a:extLst>
                    <a:ext uri="{9D8B030D-6E8A-4147-A177-3AD203B41FA5}">
                      <a16:colId xmlns:a16="http://schemas.microsoft.com/office/drawing/2014/main" val="2126915412"/>
                    </a:ext>
                  </a:extLst>
                </a:gridCol>
                <a:gridCol w="593725">
                  <a:extLst>
                    <a:ext uri="{9D8B030D-6E8A-4147-A177-3AD203B41FA5}">
                      <a16:colId xmlns:a16="http://schemas.microsoft.com/office/drawing/2014/main" val="20014"/>
                    </a:ext>
                  </a:extLst>
                </a:gridCol>
              </a:tblGrid>
              <a:tr h="292872">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a:latin typeface="Meiryo UI" panose="020B0604030504040204" pitchFamily="50" charset="-128"/>
                          <a:ea typeface="Meiryo UI" panose="020B0604030504040204" pitchFamily="50" charset="-128"/>
                        </a:rPr>
                        <a:t>R6</a:t>
                      </a:r>
                      <a:r>
                        <a:rPr kumimoji="1" lang="ja-JP" altLang="en-US" sz="1200" b="1">
                          <a:latin typeface="Meiryo UI" panose="020B0604030504040204" pitchFamily="50" charset="-128"/>
                          <a:ea typeface="Meiryo UI" panose="020B0604030504040204" pitchFamily="50" charset="-128"/>
                        </a:rPr>
                        <a:t>年度</a:t>
                      </a: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445725">
                <a:tc>
                  <a:txBody>
                    <a:bodyPr/>
                    <a:lstStyle/>
                    <a:p>
                      <a:endParaRPr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endParaRPr kumimoji="1" lang="ja-JP" altLang="en-US" sz="1200">
                        <a:latin typeface="Meiryo UI" panose="020B0604030504040204" pitchFamily="50" charset="-128"/>
                        <a:ea typeface="Meiryo UI" panose="020B0604030504040204" pitchFamily="50" charset="-128"/>
                      </a:endParaRP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1200">
                          <a:latin typeface="Meiryo UI" panose="020B0604030504040204" pitchFamily="50" charset="-128"/>
                          <a:ea typeface="Meiryo UI" panose="020B0604030504040204" pitchFamily="50" charset="-128"/>
                        </a:rPr>
                        <a:t>4</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5</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6</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7</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8</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9</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10</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11</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12</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2</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3</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1</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事前調査</a:t>
                      </a:r>
                      <a:endParaRPr kumimoji="1"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53738171"/>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2</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計画策定</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3939788"/>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3</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見積取得</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127260"/>
                  </a:ext>
                </a:extLst>
              </a:tr>
              <a:tr h="605381">
                <a:tc rowSpan="2">
                  <a:txBody>
                    <a:bodyPr/>
                    <a:lstStyle/>
                    <a:p>
                      <a:pPr algn="ctr"/>
                      <a:r>
                        <a:rPr kumimoji="1" lang="en-US" altLang="ja-JP" sz="1200">
                          <a:latin typeface="Meiryo UI" panose="020B0604030504040204" pitchFamily="50" charset="-128"/>
                          <a:ea typeface="Meiryo UI" panose="020B0604030504040204" pitchFamily="50" charset="-128"/>
                        </a:rPr>
                        <a:t>4</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l"/>
                      <a:r>
                        <a:rPr kumimoji="1" lang="ja-JP" altLang="en-US" sz="1200">
                          <a:latin typeface="Meiryo UI" panose="020B0604030504040204" pitchFamily="50" charset="-128"/>
                          <a:ea typeface="Meiryo UI" panose="020B0604030504040204" pitchFamily="50" charset="-128"/>
                        </a:rPr>
                        <a:t>実施</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a:latin typeface="Meiryo UI" panose="020B0604030504040204" pitchFamily="50" charset="-128"/>
                          <a:ea typeface="Meiryo UI" panose="020B0604030504040204" pitchFamily="50" charset="-128"/>
                        </a:rPr>
                        <a:t>システム</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3886104"/>
                  </a:ext>
                </a:extLst>
              </a:tr>
              <a:tr h="605381">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a:txBody>
                    <a:bodyPr/>
                    <a:lstStyle/>
                    <a:p>
                      <a:pPr algn="l"/>
                      <a:r>
                        <a:rPr kumimoji="1" lang="ja-JP" altLang="en-US" sz="1200">
                          <a:latin typeface="Meiryo UI" panose="020B0604030504040204" pitchFamily="50" charset="-128"/>
                          <a:ea typeface="Meiryo UI" panose="020B0604030504040204" pitchFamily="50" charset="-128"/>
                        </a:rPr>
                        <a:t>機器</a:t>
                      </a:r>
                      <a:endParaRPr kumimoji="1"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5</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効果検証</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9804249"/>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6</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完了実績報告</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36484113"/>
                  </a:ext>
                </a:extLst>
              </a:tr>
            </a:tbl>
          </a:graphicData>
        </a:graphic>
      </p:graphicFrame>
      <p:sp>
        <p:nvSpPr>
          <p:cNvPr id="19" name="矢印: 五方向 18">
            <a:extLst>
              <a:ext uri="{FF2B5EF4-FFF2-40B4-BE49-F238E27FC236}">
                <a16:creationId xmlns:a16="http://schemas.microsoft.com/office/drawing/2014/main" id="{BBB95CB7-90DF-DC36-2E7E-CD672DD365A7}"/>
              </a:ext>
            </a:extLst>
          </p:cNvPr>
          <p:cNvSpPr/>
          <p:nvPr/>
        </p:nvSpPr>
        <p:spPr>
          <a:xfrm>
            <a:off x="2625115" y="2566757"/>
            <a:ext cx="338175"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22" name="矢印: 五方向 21">
            <a:extLst>
              <a:ext uri="{FF2B5EF4-FFF2-40B4-BE49-F238E27FC236}">
                <a16:creationId xmlns:a16="http://schemas.microsoft.com/office/drawing/2014/main" id="{C82D324F-F85E-8430-9D2E-ADC4B6F9E56D}"/>
              </a:ext>
            </a:extLst>
          </p:cNvPr>
          <p:cNvSpPr/>
          <p:nvPr/>
        </p:nvSpPr>
        <p:spPr>
          <a:xfrm>
            <a:off x="3819525" y="4408233"/>
            <a:ext cx="3297258"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23" name="矢印: 五方向 22">
            <a:extLst>
              <a:ext uri="{FF2B5EF4-FFF2-40B4-BE49-F238E27FC236}">
                <a16:creationId xmlns:a16="http://schemas.microsoft.com/office/drawing/2014/main" id="{A2227F5C-2889-5FCA-7C98-9C3083CBF78E}"/>
              </a:ext>
            </a:extLst>
          </p:cNvPr>
          <p:cNvSpPr/>
          <p:nvPr/>
        </p:nvSpPr>
        <p:spPr>
          <a:xfrm>
            <a:off x="3819525" y="4998039"/>
            <a:ext cx="3297258"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24" name="矢印: 五方向 23">
            <a:extLst>
              <a:ext uri="{FF2B5EF4-FFF2-40B4-BE49-F238E27FC236}">
                <a16:creationId xmlns:a16="http://schemas.microsoft.com/office/drawing/2014/main" id="{DBDF00B5-BC40-846F-45A6-37F2B005B35D}"/>
              </a:ext>
            </a:extLst>
          </p:cNvPr>
          <p:cNvSpPr/>
          <p:nvPr/>
        </p:nvSpPr>
        <p:spPr>
          <a:xfrm>
            <a:off x="8081318" y="6204875"/>
            <a:ext cx="213939"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25" name="矢印: 五方向 24">
            <a:extLst>
              <a:ext uri="{FF2B5EF4-FFF2-40B4-BE49-F238E27FC236}">
                <a16:creationId xmlns:a16="http://schemas.microsoft.com/office/drawing/2014/main" id="{4588ABA1-17B9-F233-7BED-D3DC88A159A4}"/>
              </a:ext>
            </a:extLst>
          </p:cNvPr>
          <p:cNvSpPr/>
          <p:nvPr/>
        </p:nvSpPr>
        <p:spPr>
          <a:xfrm>
            <a:off x="7116783" y="5587845"/>
            <a:ext cx="1178475"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3" name="矢印: 五方向 2">
            <a:extLst>
              <a:ext uri="{FF2B5EF4-FFF2-40B4-BE49-F238E27FC236}">
                <a16:creationId xmlns:a16="http://schemas.microsoft.com/office/drawing/2014/main" id="{FD054576-71B7-4784-315F-103066C1123F}"/>
              </a:ext>
            </a:extLst>
          </p:cNvPr>
          <p:cNvSpPr/>
          <p:nvPr/>
        </p:nvSpPr>
        <p:spPr>
          <a:xfrm>
            <a:off x="2625115" y="3207970"/>
            <a:ext cx="338175"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4" name="矢印: 五方向 3">
            <a:extLst>
              <a:ext uri="{FF2B5EF4-FFF2-40B4-BE49-F238E27FC236}">
                <a16:creationId xmlns:a16="http://schemas.microsoft.com/office/drawing/2014/main" id="{A658BA69-786B-5186-257C-A04573B8572B}"/>
              </a:ext>
            </a:extLst>
          </p:cNvPr>
          <p:cNvSpPr/>
          <p:nvPr/>
        </p:nvSpPr>
        <p:spPr>
          <a:xfrm>
            <a:off x="2625114" y="3848942"/>
            <a:ext cx="338175"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6" name="吹き出し: 線 5">
            <a:extLst>
              <a:ext uri="{FF2B5EF4-FFF2-40B4-BE49-F238E27FC236}">
                <a16:creationId xmlns:a16="http://schemas.microsoft.com/office/drawing/2014/main" id="{81B8EC80-27D2-6976-C5F2-C1B13D903B87}"/>
              </a:ext>
            </a:extLst>
          </p:cNvPr>
          <p:cNvSpPr/>
          <p:nvPr/>
        </p:nvSpPr>
        <p:spPr>
          <a:xfrm>
            <a:off x="1885546" y="4655774"/>
            <a:ext cx="1817309" cy="342265"/>
          </a:xfrm>
          <a:prstGeom prst="borderCallout1">
            <a:avLst>
              <a:gd name="adj1" fmla="val 49398"/>
              <a:gd name="adj2" fmla="val 98098"/>
              <a:gd name="adj3" fmla="val -8241"/>
              <a:gd name="adj4" fmla="val 112725"/>
            </a:avLst>
          </a:prstGeom>
          <a:solidFill>
            <a:srgbClr val="00B0F0"/>
          </a:solidFill>
          <a:ln w="19050" cap="flat" cmpd="sng" algn="ctr">
            <a:solidFill>
              <a:srgbClr val="00B0F0"/>
            </a:solidFill>
            <a:prstDash val="solid"/>
            <a:headEnd type="oval" w="med" len="med"/>
            <a:tailEnd type="oval" w="med" len="med"/>
          </a:ln>
          <a:effectLst/>
        </p:spPr>
        <p:txBody>
          <a:bodyPr rot="0" spcFirstLastPara="0" vert="horz" wrap="square" lIns="105742" tIns="70494" rIns="105742" bIns="70494" numCol="1" spcCol="0" rtlCol="0" fromWordArt="0" anchor="ctr" anchorCtr="0" forceAA="0" compatLnSpc="1">
            <a:prstTxWarp prst="textNoShape">
              <a:avLst/>
            </a:prstTxWarp>
            <a:noAutofit/>
          </a:bodyPr>
          <a:lstStyle/>
          <a:p>
            <a:pPr algn="l" fontAlgn="base">
              <a:tabLst>
                <a:tab pos="2700020" algn="ctr"/>
                <a:tab pos="5400040" algn="r"/>
              </a:tabLst>
            </a:pP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２次公募に伴い</a:t>
            </a:r>
            <a:r>
              <a:rPr lang="ja-JP" alt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実施期間を修正</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吹き出し: 線 6">
            <a:extLst>
              <a:ext uri="{FF2B5EF4-FFF2-40B4-BE49-F238E27FC236}">
                <a16:creationId xmlns:a16="http://schemas.microsoft.com/office/drawing/2014/main" id="{79A73208-BCAF-DDC5-A10C-D481026AE7F7}"/>
              </a:ext>
            </a:extLst>
          </p:cNvPr>
          <p:cNvSpPr/>
          <p:nvPr/>
        </p:nvSpPr>
        <p:spPr>
          <a:xfrm>
            <a:off x="1746210" y="4655773"/>
            <a:ext cx="1956646" cy="342265"/>
          </a:xfrm>
          <a:prstGeom prst="borderCallout1">
            <a:avLst>
              <a:gd name="adj1" fmla="val 49398"/>
              <a:gd name="adj2" fmla="val 98098"/>
              <a:gd name="adj3" fmla="val 119307"/>
              <a:gd name="adj4" fmla="val 110128"/>
            </a:avLst>
          </a:prstGeom>
          <a:solidFill>
            <a:srgbClr val="00B0F0"/>
          </a:solidFill>
          <a:ln w="19050" cap="flat" cmpd="sng" algn="ctr">
            <a:solidFill>
              <a:srgbClr val="00B0F0"/>
            </a:solidFill>
            <a:prstDash val="solid"/>
            <a:headEnd type="oval" w="med" len="med"/>
            <a:tailEnd type="oval" w="med" len="med"/>
          </a:ln>
          <a:effectLst/>
        </p:spPr>
        <p:txBody>
          <a:bodyPr rot="0" spcFirstLastPara="0" vert="horz" wrap="square" lIns="105742" tIns="70494" rIns="105742" bIns="70494" numCol="1" spcCol="0" rtlCol="0" fromWordArt="0" anchor="ctr" anchorCtr="0" forceAA="0" compatLnSpc="1">
            <a:prstTxWarp prst="textNoShape">
              <a:avLst/>
            </a:prstTxWarp>
            <a:noAutofit/>
          </a:bodyPr>
          <a:lstStyle/>
          <a:p>
            <a:pPr algn="l" fontAlgn="base">
              <a:tabLst>
                <a:tab pos="2700020" algn="ctr"/>
                <a:tab pos="5400040" algn="r"/>
              </a:tabLst>
            </a:pP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２次公募に伴い</a:t>
            </a:r>
            <a:r>
              <a:rPr lang="ja-JP" alt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実施期間の例を修正</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142447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直線矢印コネクタ 9">
            <a:extLst>
              <a:ext uri="{FF2B5EF4-FFF2-40B4-BE49-F238E27FC236}">
                <a16:creationId xmlns:a16="http://schemas.microsoft.com/office/drawing/2014/main" id="{A9090D6E-CBAB-EC26-AFF9-7E880660A731}"/>
              </a:ext>
            </a:extLst>
          </p:cNvPr>
          <p:cNvCxnSpPr>
            <a:cxnSpLocks/>
          </p:cNvCxnSpPr>
          <p:nvPr/>
        </p:nvCxnSpPr>
        <p:spPr>
          <a:xfrm flipV="1">
            <a:off x="3321870" y="5182232"/>
            <a:ext cx="0" cy="615600"/>
          </a:xfrm>
          <a:prstGeom prst="straightConnector1">
            <a:avLst/>
          </a:prstGeom>
          <a:noFill/>
          <a:ln w="9525" cap="flat" cmpd="sng" algn="ctr">
            <a:solidFill>
              <a:srgbClr val="FFFFFF">
                <a:lumMod val="85000"/>
              </a:srgbClr>
            </a:solidFill>
            <a:prstDash val="solid"/>
            <a:tailEnd type="triangle"/>
          </a:ln>
          <a:effectLst/>
        </p:spPr>
      </p:cxnSp>
      <p:cxnSp>
        <p:nvCxnSpPr>
          <p:cNvPr id="44" name="直線矢印コネクタ 9">
            <a:extLst>
              <a:ext uri="{FF2B5EF4-FFF2-40B4-BE49-F238E27FC236}">
                <a16:creationId xmlns:a16="http://schemas.microsoft.com/office/drawing/2014/main" id="{E13380BB-B729-4FC5-A9CA-FE16E5A581D3}"/>
              </a:ext>
            </a:extLst>
          </p:cNvPr>
          <p:cNvCxnSpPr>
            <a:cxnSpLocks/>
          </p:cNvCxnSpPr>
          <p:nvPr/>
        </p:nvCxnSpPr>
        <p:spPr>
          <a:xfrm flipV="1">
            <a:off x="3321870" y="2153734"/>
            <a:ext cx="0" cy="615600"/>
          </a:xfrm>
          <a:prstGeom prst="straightConnector1">
            <a:avLst/>
          </a:prstGeom>
          <a:noFill/>
          <a:ln w="9525" cap="flat" cmpd="sng" algn="ctr">
            <a:solidFill>
              <a:srgbClr val="FFFFFF">
                <a:lumMod val="85000"/>
              </a:srgbClr>
            </a:solidFill>
            <a:prstDash val="solid"/>
            <a:tailEnd type="triangle"/>
          </a:ln>
          <a:effectLst/>
        </p:spPr>
      </p:cxnSp>
      <p:sp>
        <p:nvSpPr>
          <p:cNvPr id="2" name="スライド番号プレースホルダー 1">
            <a:extLst>
              <a:ext uri="{FF2B5EF4-FFF2-40B4-BE49-F238E27FC236}">
                <a16:creationId xmlns:a16="http://schemas.microsoft.com/office/drawing/2014/main" id="{55A67CF0-8D51-97DF-E514-47D6BD3030D9}"/>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8</a:t>
            </a:fld>
            <a:endParaRPr lang="en-US" altLang="ja-JP">
              <a:solidFill>
                <a:srgbClr val="000000"/>
              </a:solidFill>
            </a:endParaRPr>
          </a:p>
        </p:txBody>
      </p:sp>
      <p:sp>
        <p:nvSpPr>
          <p:cNvPr id="4" name="テキスト ボックス 3">
            <a:extLst>
              <a:ext uri="{FF2B5EF4-FFF2-40B4-BE49-F238E27FC236}">
                <a16:creationId xmlns:a16="http://schemas.microsoft.com/office/drawing/2014/main" id="{B50926EC-D84B-4E21-39A6-22FAE5F55227}"/>
              </a:ext>
            </a:extLst>
          </p:cNvPr>
          <p:cNvSpPr txBox="1"/>
          <p:nvPr/>
        </p:nvSpPr>
        <p:spPr>
          <a:xfrm>
            <a:off x="257175" y="842830"/>
            <a:ext cx="8648692" cy="261610"/>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事業を実施する体制をご記入ください</a:t>
            </a:r>
            <a:endParaRPr lang="en-US" altLang="ja-JP" sz="1100" b="1">
              <a:latin typeface="Meiryo UI" panose="020B0604030504040204" pitchFamily="50" charset="-128"/>
              <a:ea typeface="Meiryo UI" panose="020B0604030504040204" pitchFamily="50" charset="-128"/>
            </a:endParaRPr>
          </a:p>
        </p:txBody>
      </p:sp>
      <p:sp>
        <p:nvSpPr>
          <p:cNvPr id="5" name="Rectangle 15">
            <a:extLst>
              <a:ext uri="{FF2B5EF4-FFF2-40B4-BE49-F238E27FC236}">
                <a16:creationId xmlns:a16="http://schemas.microsoft.com/office/drawing/2014/main" id="{D44A9EAA-236D-DE15-5EF3-A7D9566C93C1}"/>
              </a:ext>
            </a:extLst>
          </p:cNvPr>
          <p:cNvSpPr/>
          <p:nvPr/>
        </p:nvSpPr>
        <p:spPr>
          <a:xfrm>
            <a:off x="703020" y="1599123"/>
            <a:ext cx="8100000" cy="0"/>
          </a:xfrm>
          <a:prstGeom prst="rect">
            <a:avLst/>
          </a:prstGeom>
          <a:solidFill>
            <a:srgbClr val="D6D6E8"/>
          </a:solidFill>
          <a:ln w="9525">
            <a:solidFill>
              <a:srgbClr val="002060"/>
            </a:solidFill>
          </a:ln>
        </p:spPr>
        <p:txBody>
          <a:bodyPr vertOverflow="overflow" horzOverflow="overflow" wrap="square" tIns="36000" bIns="36000" rtlCol="0" anchor="b">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体制</a:t>
            </a:r>
            <a:endParaRPr kumimoji="1" lang="en-US" altLang="ja-JP"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6" name="正方形/長方形 5">
            <a:extLst>
              <a:ext uri="{FF2B5EF4-FFF2-40B4-BE49-F238E27FC236}">
                <a16:creationId xmlns:a16="http://schemas.microsoft.com/office/drawing/2014/main" id="{5FE6E5CF-EE69-D606-4877-E68F60666BC6}"/>
              </a:ext>
            </a:extLst>
          </p:cNvPr>
          <p:cNvSpPr/>
          <p:nvPr/>
        </p:nvSpPr>
        <p:spPr>
          <a:xfrm>
            <a:off x="1268193" y="1861701"/>
            <a:ext cx="2729768" cy="297255"/>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経営層</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0" name="角丸四角形 28">
            <a:extLst>
              <a:ext uri="{FF2B5EF4-FFF2-40B4-BE49-F238E27FC236}">
                <a16:creationId xmlns:a16="http://schemas.microsoft.com/office/drawing/2014/main" id="{29EAF315-44EC-7196-846E-A085BCCEBF10}"/>
              </a:ext>
            </a:extLst>
          </p:cNvPr>
          <p:cNvSpPr/>
          <p:nvPr/>
        </p:nvSpPr>
        <p:spPr>
          <a:xfrm>
            <a:off x="1102295" y="2786471"/>
            <a:ext cx="3016735" cy="2394632"/>
          </a:xfrm>
          <a:prstGeom prst="roundRect">
            <a:avLst>
              <a:gd name="adj" fmla="val 5784"/>
            </a:avLst>
          </a:prstGeom>
          <a:noFill/>
          <a:ln w="28575" cap="flat" cmpd="sng" algn="ctr">
            <a:solidFill>
              <a:srgbClr val="0070C0"/>
            </a:solidFill>
            <a:prstDash val="solid"/>
          </a:ln>
          <a:effectLst/>
        </p:spPr>
        <p:txBody>
          <a:bodyPr tIns="10800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950" b="1" i="0" u="none" strike="noStrike" kern="0" cap="none" spc="0" normalizeH="0" baseline="0" noProof="0">
              <a:ln w="0"/>
              <a:solidFill>
                <a:srgbClr val="000000"/>
              </a:solidFill>
              <a:effectLst/>
              <a:uLnTx/>
              <a:uFillTx/>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E74AF93A-FB80-C4B6-EBCC-0DD36415CCA3}"/>
              </a:ext>
            </a:extLst>
          </p:cNvPr>
          <p:cNvSpPr/>
          <p:nvPr/>
        </p:nvSpPr>
        <p:spPr>
          <a:xfrm>
            <a:off x="936397" y="2988296"/>
            <a:ext cx="331796" cy="1990981"/>
          </a:xfrm>
          <a:prstGeom prst="rect">
            <a:avLst/>
          </a:prstGeom>
          <a:solidFill>
            <a:srgbClr val="0070C0"/>
          </a:solidFill>
          <a:ln w="9525" cap="flat" cmpd="sng" algn="ctr">
            <a:solidFill>
              <a:srgbClr val="0070C0"/>
            </a:solidFill>
            <a:prstDash val="solid"/>
          </a:ln>
          <a:effectLst/>
        </p:spPr>
        <p:txBody>
          <a:bodyPr rot="0" spcFirstLastPara="0" vertOverflow="overflow" horzOverflow="overflow" vert="eaVert" wrap="square" lIns="36000" tIns="36000" rIns="36000" bIns="36000" numCol="1" spcCol="0" rtlCol="0" fromWordArt="0" anchor="ctr" anchorCtr="0" forceAA="0" compatLnSpc="1">
            <a:prstTxWarp prst="textNoShape">
              <a:avLst/>
            </a:prstTxWarp>
            <a:noAutofit/>
          </a:bodyPr>
          <a:lstStyle/>
          <a:p>
            <a:pPr algn="ctr" defTabSz="829361" fontAlgn="base">
              <a:spcBef>
                <a:spcPct val="0"/>
              </a:spcBef>
              <a:spcAft>
                <a:spcPct val="0"/>
              </a:spcAft>
              <a:buClr>
                <a:srgbClr val="000000"/>
              </a:buClr>
              <a:defRPr/>
            </a:pPr>
            <a:r>
              <a:rPr kumimoji="1" lang="ja-JP" altLang="en-US" sz="1200" b="1">
                <a:solidFill>
                  <a:schemeClr val="bg1"/>
                </a:solidFill>
                <a:latin typeface="Meiryo UI" panose="020B0604030504040204" pitchFamily="50" charset="-128"/>
                <a:ea typeface="Meiryo UI" panose="020B0604030504040204" pitchFamily="50" charset="-128"/>
              </a:rPr>
              <a:t>  申請代表チーム（仮）</a:t>
            </a:r>
            <a:endParaRPr kumimoji="1" lang="en-US" altLang="ja-JP" sz="1200" b="1">
              <a:solidFill>
                <a:schemeClr val="bg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FAF95D07-E2B4-D084-5BE8-5EC8759B0E32}"/>
              </a:ext>
            </a:extLst>
          </p:cNvPr>
          <p:cNvSpPr/>
          <p:nvPr/>
        </p:nvSpPr>
        <p:spPr>
          <a:xfrm>
            <a:off x="1268193" y="5797832"/>
            <a:ext cx="2729768" cy="382831"/>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kern="0">
                <a:solidFill>
                  <a:srgbClr val="000000"/>
                </a:solidFill>
                <a:latin typeface="Meiryo UI" panose="020B0604030504040204" pitchFamily="50" charset="-128"/>
                <a:ea typeface="Meiryo UI" panose="020B0604030504040204" pitchFamily="50" charset="-128"/>
              </a:rPr>
              <a:t>〇〇センター</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nvGrpSpPr>
          <p:cNvPr id="29" name="グループ化 28">
            <a:extLst>
              <a:ext uri="{FF2B5EF4-FFF2-40B4-BE49-F238E27FC236}">
                <a16:creationId xmlns:a16="http://schemas.microsoft.com/office/drawing/2014/main" id="{06EB88AA-8EB3-3E4B-DEE6-5C62482DFD86}"/>
              </a:ext>
            </a:extLst>
          </p:cNvPr>
          <p:cNvGrpSpPr/>
          <p:nvPr/>
        </p:nvGrpSpPr>
        <p:grpSpPr>
          <a:xfrm>
            <a:off x="1477663" y="2853539"/>
            <a:ext cx="2265998" cy="2234275"/>
            <a:chOff x="1977675" y="2874638"/>
            <a:chExt cx="1850427" cy="2234275"/>
          </a:xfrm>
        </p:grpSpPr>
        <p:sp>
          <p:nvSpPr>
            <p:cNvPr id="7" name="正方形/長方形 6">
              <a:extLst>
                <a:ext uri="{FF2B5EF4-FFF2-40B4-BE49-F238E27FC236}">
                  <a16:creationId xmlns:a16="http://schemas.microsoft.com/office/drawing/2014/main" id="{BF60E557-1008-FE4D-055C-A145A86575E6}"/>
                </a:ext>
              </a:extLst>
            </p:cNvPr>
            <p:cNvSpPr/>
            <p:nvPr/>
          </p:nvSpPr>
          <p:spPr>
            <a:xfrm>
              <a:off x="1977675" y="28746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企画</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6CD2FA7C-CD67-637C-4598-71E65C58F1BD}"/>
                </a:ext>
              </a:extLst>
            </p:cNvPr>
            <p:cNvSpPr/>
            <p:nvPr/>
          </p:nvSpPr>
          <p:spPr>
            <a:xfrm>
              <a:off x="1977675" y="40104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kern="0">
                  <a:solidFill>
                    <a:srgbClr val="000000"/>
                  </a:solidFill>
                  <a:latin typeface="Meiryo UI" panose="020B0604030504040204" pitchFamily="50" charset="-128"/>
                  <a:ea typeface="Meiryo UI" panose="020B0604030504040204" pitchFamily="50" charset="-128"/>
                </a:rPr>
                <a:t>人事</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F0540AC2-A9D3-6774-453C-4CBE3E077D7B}"/>
                </a:ext>
              </a:extLst>
            </p:cNvPr>
            <p:cNvSpPr/>
            <p:nvPr/>
          </p:nvSpPr>
          <p:spPr>
            <a:xfrm>
              <a:off x="1977675" y="32532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財務</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01CA8FDB-6410-724C-99E0-04DE8BCD4B6F}"/>
                </a:ext>
              </a:extLst>
            </p:cNvPr>
            <p:cNvSpPr/>
            <p:nvPr/>
          </p:nvSpPr>
          <p:spPr>
            <a:xfrm>
              <a:off x="1977675" y="43890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kern="0">
                  <a:solidFill>
                    <a:srgbClr val="000000"/>
                  </a:solidFill>
                  <a:latin typeface="Meiryo UI" panose="020B0604030504040204" pitchFamily="50" charset="-128"/>
                  <a:ea typeface="Meiryo UI" panose="020B0604030504040204" pitchFamily="50" charset="-128"/>
                </a:rPr>
                <a:t>総務</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0FEB7975-E4AE-1B6A-A87C-582B0F7B1E4D}"/>
                </a:ext>
              </a:extLst>
            </p:cNvPr>
            <p:cNvSpPr/>
            <p:nvPr/>
          </p:nvSpPr>
          <p:spPr>
            <a:xfrm>
              <a:off x="1977675" y="36318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経理</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772B745A-CDF2-B662-7525-F6118584CA2D}"/>
                </a:ext>
              </a:extLst>
            </p:cNvPr>
            <p:cNvSpPr/>
            <p:nvPr/>
          </p:nvSpPr>
          <p:spPr>
            <a:xfrm>
              <a:off x="1977675" y="4767637"/>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営業</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graphicFrame>
        <p:nvGraphicFramePr>
          <p:cNvPr id="24" name="表 3">
            <a:extLst>
              <a:ext uri="{FF2B5EF4-FFF2-40B4-BE49-F238E27FC236}">
                <a16:creationId xmlns:a16="http://schemas.microsoft.com/office/drawing/2014/main" id="{08AEB462-83A2-88DB-1F42-5D9966045F06}"/>
              </a:ext>
            </a:extLst>
          </p:cNvPr>
          <p:cNvGraphicFramePr>
            <a:graphicFrameLocks noGrp="1"/>
          </p:cNvGraphicFramePr>
          <p:nvPr>
            <p:extLst>
              <p:ext uri="{D42A27DB-BD31-4B8C-83A1-F6EECF244321}">
                <p14:modId xmlns:p14="http://schemas.microsoft.com/office/powerpoint/2010/main" val="3201051096"/>
              </p:ext>
            </p:extLst>
          </p:nvPr>
        </p:nvGraphicFramePr>
        <p:xfrm>
          <a:off x="4558389" y="1861701"/>
          <a:ext cx="4276424" cy="4318954"/>
        </p:xfrm>
        <a:graphic>
          <a:graphicData uri="http://schemas.openxmlformats.org/drawingml/2006/table">
            <a:tbl>
              <a:tblPr firstRow="1" bandRow="1"/>
              <a:tblGrid>
                <a:gridCol w="1005696">
                  <a:extLst>
                    <a:ext uri="{9D8B030D-6E8A-4147-A177-3AD203B41FA5}">
                      <a16:colId xmlns:a16="http://schemas.microsoft.com/office/drawing/2014/main" val="368102844"/>
                    </a:ext>
                  </a:extLst>
                </a:gridCol>
                <a:gridCol w="3270728">
                  <a:extLst>
                    <a:ext uri="{9D8B030D-6E8A-4147-A177-3AD203B41FA5}">
                      <a16:colId xmlns:a16="http://schemas.microsoft.com/office/drawing/2014/main" val="4272043127"/>
                    </a:ext>
                  </a:extLst>
                </a:gridCol>
              </a:tblGrid>
              <a:tr h="299626">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bg1"/>
                          </a:solidFill>
                          <a:latin typeface="Meiryo UI" panose="020B0604030504040204" pitchFamily="50" charset="-128"/>
                          <a:ea typeface="Meiryo UI" panose="020B0604030504040204" pitchFamily="50" charset="-128"/>
                        </a:rPr>
                        <a:t>参加者</a:t>
                      </a:r>
                      <a:endParaRPr kumimoji="1" lang="en-US" altLang="ja-JP" sz="1200" b="0">
                        <a:solidFill>
                          <a:schemeClr val="bg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algn="ctr"/>
                      <a:r>
                        <a:rPr kumimoji="1" lang="ja-JP" altLang="en-US" sz="1200" b="0">
                          <a:solidFill>
                            <a:schemeClr val="bg1"/>
                          </a:solidFill>
                          <a:latin typeface="Meiryo UI" panose="020B0604030504040204" pitchFamily="50" charset="-128"/>
                          <a:ea typeface="Meiryo UI" panose="020B0604030504040204" pitchFamily="50" charset="-128"/>
                        </a:rPr>
                        <a:t>役割</a:t>
                      </a: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4120443236"/>
                  </a:ext>
                </a:extLst>
              </a:tr>
              <a:tr h="56617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経営</a:t>
                      </a:r>
                      <a:endParaRPr kumimoji="1" lang="en-US" altLang="ja-JP" sz="1200" b="0">
                        <a:solidFill>
                          <a:schemeClr val="tx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a:solidFill>
                            <a:schemeClr val="tx1"/>
                          </a:solidFill>
                          <a:latin typeface="Meiryo UI" panose="020B0604030504040204" pitchFamily="50" charset="-128"/>
                          <a:ea typeface="Meiryo UI" panose="020B0604030504040204" pitchFamily="50" charset="-128"/>
                        </a:rPr>
                        <a:t>申請代表チーム（仮）の選任と物流</a:t>
                      </a:r>
                      <a:r>
                        <a:rPr kumimoji="1" lang="en-US" altLang="ja-JP" sz="1200" b="0">
                          <a:solidFill>
                            <a:schemeClr val="tx1"/>
                          </a:solidFill>
                          <a:latin typeface="Meiryo UI" panose="020B0604030504040204" pitchFamily="50" charset="-128"/>
                          <a:ea typeface="Meiryo UI" panose="020B0604030504040204" pitchFamily="50" charset="-128"/>
                        </a:rPr>
                        <a:t>DX</a:t>
                      </a:r>
                      <a:r>
                        <a:rPr kumimoji="1" lang="ja-JP" altLang="en-US" sz="1200" b="0">
                          <a:solidFill>
                            <a:schemeClr val="tx1"/>
                          </a:solidFill>
                          <a:latin typeface="Meiryo UI" panose="020B0604030504040204" pitchFamily="50" charset="-128"/>
                          <a:ea typeface="Meiryo UI" panose="020B0604030504040204" pitchFamily="50" charset="-128"/>
                        </a:rPr>
                        <a:t>推進実証計画の最終責任者</a:t>
                      </a:r>
                    </a:p>
                  </a:txBody>
                  <a:tcPr marL="89639" marR="89639"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1784705310"/>
                  </a:ext>
                </a:extLst>
              </a:tr>
              <a:tr h="717618">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〇〇センター</a:t>
                      </a:r>
                      <a:endParaRPr kumimoji="1" lang="en-US" altLang="ja-JP" sz="1200" b="0">
                        <a:solidFill>
                          <a:schemeClr val="tx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a:solidFill>
                            <a:schemeClr val="tx1"/>
                          </a:solidFill>
                          <a:latin typeface="Meiryo UI" panose="020B0604030504040204" pitchFamily="50" charset="-128"/>
                          <a:ea typeface="Meiryo UI" panose="020B0604030504040204" pitchFamily="50" charset="-128"/>
                        </a:rPr>
                        <a:t>現場オペレーションの責任者として作業手順の作成と従業員への教育等を実施</a:t>
                      </a: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086472967"/>
                  </a:ext>
                </a:extLst>
              </a:tr>
              <a:tr h="717618">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企画</a:t>
                      </a:r>
                      <a:endParaRPr kumimoji="1" lang="en-US" altLang="ja-JP" sz="1200" b="0">
                        <a:solidFill>
                          <a:schemeClr val="tx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a:solidFill>
                            <a:schemeClr val="tx1"/>
                          </a:solidFill>
                          <a:latin typeface="Meiryo UI" panose="020B0604030504040204" pitchFamily="50" charset="-128"/>
                          <a:ea typeface="Meiryo UI" panose="020B0604030504040204" pitchFamily="50" charset="-128"/>
                        </a:rPr>
                        <a:t>経営が推進する事業戦略と物流</a:t>
                      </a:r>
                      <a:r>
                        <a:rPr kumimoji="1" lang="en-US" altLang="ja-JP" sz="1200" b="0">
                          <a:solidFill>
                            <a:schemeClr val="tx1"/>
                          </a:solidFill>
                          <a:latin typeface="Meiryo UI" panose="020B0604030504040204" pitchFamily="50" charset="-128"/>
                          <a:ea typeface="Meiryo UI" panose="020B0604030504040204" pitchFamily="50" charset="-128"/>
                        </a:rPr>
                        <a:t>DX</a:t>
                      </a:r>
                      <a:r>
                        <a:rPr kumimoji="1" lang="ja-JP" altLang="en-US" sz="1200" b="0">
                          <a:solidFill>
                            <a:schemeClr val="tx1"/>
                          </a:solidFill>
                          <a:latin typeface="Meiryo UI" panose="020B0604030504040204" pitchFamily="50" charset="-128"/>
                          <a:ea typeface="Meiryo UI" panose="020B0604030504040204" pitchFamily="50" charset="-128"/>
                        </a:rPr>
                        <a:t>実証推進計画の整合性を調整しつつ、物流</a:t>
                      </a:r>
                      <a:r>
                        <a:rPr kumimoji="1" lang="en-US" altLang="ja-JP" sz="1200" b="0">
                          <a:solidFill>
                            <a:schemeClr val="tx1"/>
                          </a:solidFill>
                          <a:latin typeface="Meiryo UI" panose="020B0604030504040204" pitchFamily="50" charset="-128"/>
                          <a:ea typeface="Meiryo UI" panose="020B0604030504040204" pitchFamily="50" charset="-128"/>
                        </a:rPr>
                        <a:t>DX</a:t>
                      </a:r>
                      <a:r>
                        <a:rPr kumimoji="1" lang="ja-JP" altLang="en-US" sz="1200" b="0">
                          <a:solidFill>
                            <a:schemeClr val="tx1"/>
                          </a:solidFill>
                          <a:latin typeface="Meiryo UI" panose="020B0604030504040204" pitchFamily="50" charset="-128"/>
                          <a:ea typeface="Meiryo UI" panose="020B0604030504040204" pitchFamily="50" charset="-128"/>
                        </a:rPr>
                        <a:t>計画の最終作成</a:t>
                      </a:r>
                    </a:p>
                  </a:txBody>
                  <a:tcPr marL="89639" marR="89639"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612060397"/>
                  </a:ext>
                </a:extLst>
              </a:tr>
              <a:tr h="725869">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財務・経理</a:t>
                      </a:r>
                      <a:endParaRPr kumimoji="1" lang="en-US" altLang="ja-JP" sz="1200">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a:solidFill>
                            <a:schemeClr val="tx1"/>
                          </a:solidFill>
                          <a:latin typeface="Meiryo UI" panose="020B0604030504040204" pitchFamily="50" charset="-128"/>
                          <a:ea typeface="Meiryo UI" panose="020B0604030504040204" pitchFamily="50" charset="-128"/>
                        </a:rPr>
                        <a:t>資金計画の作成と金融機関との調整</a:t>
                      </a:r>
                    </a:p>
                  </a:txBody>
                  <a:tcPr marL="89639" marR="89639"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090644917"/>
                  </a:ext>
                </a:extLst>
              </a:tr>
              <a:tr h="56617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人事・総務</a:t>
                      </a:r>
                      <a:endParaRPr kumimoji="1" lang="en-US" altLang="ja-JP" sz="1200">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a:solidFill>
                            <a:schemeClr val="tx1"/>
                          </a:solidFill>
                          <a:latin typeface="Meiryo UI" panose="020B0604030504040204" pitchFamily="50" charset="-128"/>
                          <a:ea typeface="Meiryo UI" panose="020B0604030504040204" pitchFamily="50" charset="-128"/>
                        </a:rPr>
                        <a:t>物流</a:t>
                      </a:r>
                      <a:r>
                        <a:rPr kumimoji="1" lang="en-US" altLang="ja-JP" sz="1200">
                          <a:solidFill>
                            <a:schemeClr val="tx1"/>
                          </a:solidFill>
                          <a:latin typeface="Meiryo UI" panose="020B0604030504040204" pitchFamily="50" charset="-128"/>
                          <a:ea typeface="Meiryo UI" panose="020B0604030504040204" pitchFamily="50" charset="-128"/>
                        </a:rPr>
                        <a:t>DX</a:t>
                      </a:r>
                      <a:r>
                        <a:rPr kumimoji="1" lang="ja-JP" altLang="en-US" sz="1200">
                          <a:solidFill>
                            <a:schemeClr val="tx1"/>
                          </a:solidFill>
                          <a:latin typeface="Meiryo UI" panose="020B0604030504040204" pitchFamily="50" charset="-128"/>
                          <a:ea typeface="Meiryo UI" panose="020B0604030504040204" pitchFamily="50" charset="-128"/>
                        </a:rPr>
                        <a:t>推進実証の体制整備、社内でのその他関係部門との連携調整など</a:t>
                      </a: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91379332"/>
                  </a:ext>
                </a:extLst>
              </a:tr>
              <a:tr h="725869">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営業</a:t>
                      </a:r>
                    </a:p>
                  </a:txBody>
                  <a:tcPr marL="89639" marR="89639"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dirty="0">
                          <a:solidFill>
                            <a:schemeClr val="tx1"/>
                          </a:solidFill>
                          <a:latin typeface="Meiryo UI" panose="020B0604030504040204" pitchFamily="50" charset="-128"/>
                          <a:ea typeface="Meiryo UI" panose="020B0604030504040204" pitchFamily="50" charset="-128"/>
                        </a:rPr>
                        <a:t>物流</a:t>
                      </a:r>
                      <a:r>
                        <a:rPr kumimoji="1" lang="en-US" altLang="ja-JP" sz="1200" dirty="0">
                          <a:solidFill>
                            <a:schemeClr val="tx1"/>
                          </a:solidFill>
                          <a:latin typeface="Meiryo UI" panose="020B0604030504040204" pitchFamily="50" charset="-128"/>
                          <a:ea typeface="Meiryo UI" panose="020B0604030504040204" pitchFamily="50" charset="-128"/>
                        </a:rPr>
                        <a:t>DX</a:t>
                      </a:r>
                      <a:r>
                        <a:rPr kumimoji="1" lang="ja-JP" altLang="en-US" sz="1200" dirty="0">
                          <a:solidFill>
                            <a:schemeClr val="tx1"/>
                          </a:solidFill>
                          <a:latin typeface="Meiryo UI" panose="020B0604030504040204" pitchFamily="50" charset="-128"/>
                          <a:ea typeface="Meiryo UI" panose="020B0604030504040204" pitchFamily="50" charset="-128"/>
                        </a:rPr>
                        <a:t>の実施効果を踏まえた顧客企業等への価値説明と折衝</a:t>
                      </a:r>
                    </a:p>
                  </a:txBody>
                  <a:tcPr marL="89639" marR="89639"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92798863"/>
                  </a:ext>
                </a:extLst>
              </a:tr>
            </a:tbl>
          </a:graphicData>
        </a:graphic>
      </p:graphicFrame>
      <p:sp>
        <p:nvSpPr>
          <p:cNvPr id="38" name="吹き出し: 四角形 37">
            <a:extLst>
              <a:ext uri="{FF2B5EF4-FFF2-40B4-BE49-F238E27FC236}">
                <a16:creationId xmlns:a16="http://schemas.microsoft.com/office/drawing/2014/main" id="{64888F68-363D-34D6-53EF-CF5E2EC73DA9}"/>
              </a:ext>
            </a:extLst>
          </p:cNvPr>
          <p:cNvSpPr/>
          <p:nvPr/>
        </p:nvSpPr>
        <p:spPr>
          <a:xfrm>
            <a:off x="2916783" y="2334118"/>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報告・相談</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nvGrpSpPr>
          <p:cNvPr id="43" name="グループ化 42">
            <a:extLst>
              <a:ext uri="{FF2B5EF4-FFF2-40B4-BE49-F238E27FC236}">
                <a16:creationId xmlns:a16="http://schemas.microsoft.com/office/drawing/2014/main" id="{7D5C49A7-0712-79AA-7A72-80E86D25F2C5}"/>
              </a:ext>
            </a:extLst>
          </p:cNvPr>
          <p:cNvGrpSpPr/>
          <p:nvPr/>
        </p:nvGrpSpPr>
        <p:grpSpPr>
          <a:xfrm>
            <a:off x="1591924" y="2169568"/>
            <a:ext cx="2151737" cy="3630493"/>
            <a:chOff x="1578012" y="2121936"/>
            <a:chExt cx="2151737" cy="3630493"/>
          </a:xfrm>
        </p:grpSpPr>
        <p:cxnSp>
          <p:nvCxnSpPr>
            <p:cNvPr id="45" name="直線矢印コネクタ 9">
              <a:extLst>
                <a:ext uri="{FF2B5EF4-FFF2-40B4-BE49-F238E27FC236}">
                  <a16:creationId xmlns:a16="http://schemas.microsoft.com/office/drawing/2014/main" id="{A267C04E-D09C-CC74-A893-E0475D643DFD}"/>
                </a:ext>
              </a:extLst>
            </p:cNvPr>
            <p:cNvCxnSpPr>
              <a:cxnSpLocks/>
            </p:cNvCxnSpPr>
            <p:nvPr/>
          </p:nvCxnSpPr>
          <p:spPr>
            <a:xfrm>
              <a:off x="1991451" y="2121936"/>
              <a:ext cx="0" cy="616903"/>
            </a:xfrm>
            <a:prstGeom prst="straightConnector1">
              <a:avLst/>
            </a:prstGeom>
            <a:noFill/>
            <a:ln w="9525" cap="flat" cmpd="sng" algn="ctr">
              <a:solidFill>
                <a:srgbClr val="FFFFFF">
                  <a:lumMod val="85000"/>
                </a:srgbClr>
              </a:solidFill>
              <a:prstDash val="solid"/>
              <a:tailEnd type="triangle"/>
            </a:ln>
            <a:effectLst/>
          </p:spPr>
        </p:cxnSp>
        <p:cxnSp>
          <p:nvCxnSpPr>
            <p:cNvPr id="39" name="直線矢印コネクタ 9">
              <a:extLst>
                <a:ext uri="{FF2B5EF4-FFF2-40B4-BE49-F238E27FC236}">
                  <a16:creationId xmlns:a16="http://schemas.microsoft.com/office/drawing/2014/main" id="{AC67E350-BDA9-D694-88E2-55ECD2D55332}"/>
                </a:ext>
              </a:extLst>
            </p:cNvPr>
            <p:cNvCxnSpPr>
              <a:cxnSpLocks/>
            </p:cNvCxnSpPr>
            <p:nvPr/>
          </p:nvCxnSpPr>
          <p:spPr>
            <a:xfrm>
              <a:off x="1991451" y="5135526"/>
              <a:ext cx="0" cy="616903"/>
            </a:xfrm>
            <a:prstGeom prst="straightConnector1">
              <a:avLst/>
            </a:prstGeom>
            <a:noFill/>
            <a:ln w="9525" cap="flat" cmpd="sng" algn="ctr">
              <a:solidFill>
                <a:srgbClr val="FFFFFF">
                  <a:lumMod val="85000"/>
                </a:srgbClr>
              </a:solidFill>
              <a:prstDash val="solid"/>
              <a:tailEnd type="triangle"/>
            </a:ln>
            <a:effectLst/>
          </p:spPr>
        </p:cxnSp>
        <p:sp>
          <p:nvSpPr>
            <p:cNvPr id="40" name="吹き出し: 四角形 39">
              <a:extLst>
                <a:ext uri="{FF2B5EF4-FFF2-40B4-BE49-F238E27FC236}">
                  <a16:creationId xmlns:a16="http://schemas.microsoft.com/office/drawing/2014/main" id="{C0106722-04DE-9E78-D9F2-4DDD48B16D3D}"/>
                </a:ext>
              </a:extLst>
            </p:cNvPr>
            <p:cNvSpPr/>
            <p:nvPr/>
          </p:nvSpPr>
          <p:spPr>
            <a:xfrm>
              <a:off x="1578012" y="5321701"/>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承認・決裁</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42" name="吹き出し: 四角形 41">
              <a:extLst>
                <a:ext uri="{FF2B5EF4-FFF2-40B4-BE49-F238E27FC236}">
                  <a16:creationId xmlns:a16="http://schemas.microsoft.com/office/drawing/2014/main" id="{D8FDAFD0-EDC3-DC6C-1855-339DD8494054}"/>
                </a:ext>
              </a:extLst>
            </p:cNvPr>
            <p:cNvSpPr/>
            <p:nvPr/>
          </p:nvSpPr>
          <p:spPr>
            <a:xfrm>
              <a:off x="2902871" y="5321701"/>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報告・相談</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sp>
        <p:nvSpPr>
          <p:cNvPr id="31" name="吹き出し: 四角形 30">
            <a:extLst>
              <a:ext uri="{FF2B5EF4-FFF2-40B4-BE49-F238E27FC236}">
                <a16:creationId xmlns:a16="http://schemas.microsoft.com/office/drawing/2014/main" id="{8EE8BC45-2A57-9F1D-6E6F-29BB7219E547}"/>
              </a:ext>
            </a:extLst>
          </p:cNvPr>
          <p:cNvSpPr/>
          <p:nvPr/>
        </p:nvSpPr>
        <p:spPr>
          <a:xfrm>
            <a:off x="1591924" y="2334118"/>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承認・決裁</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3218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9D36BB4CADE0F4C8679890D0918BEA0" ma:contentTypeVersion="11" ma:contentTypeDescription="新しいドキュメントを作成します。" ma:contentTypeScope="" ma:versionID="54fdedf5437922dbbc1d3fb0eeb25190">
  <xsd:schema xmlns:xsd="http://www.w3.org/2001/XMLSchema" xmlns:xs="http://www.w3.org/2001/XMLSchema" xmlns:p="http://schemas.microsoft.com/office/2006/metadata/properties" xmlns:ns2="9c6a989b-2b0a-4c18-8378-bbfb8864f947" xmlns:ns3="2b418fda-cb48-4946-92db-0649da119eba" targetNamespace="http://schemas.microsoft.com/office/2006/metadata/properties" ma:root="true" ma:fieldsID="a2eac707e5e7cdeb5519a7eb004ca1f7" ns2:_="" ns3:_="">
    <xsd:import namespace="9c6a989b-2b0a-4c18-8378-bbfb8864f947"/>
    <xsd:import namespace="2b418fda-cb48-4946-92db-0649da119eba"/>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6a989b-2b0a-4c18-8378-bbfb8864f947"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画像タグ" ma:readOnly="false" ma:fieldId="{5cf76f15-5ced-4ddc-b409-7134ff3c332f}" ma:taxonomyMulti="true" ma:sspId="7955d2f0-a900-4359-8397-90591313ac03"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b418fda-cb48-4946-92db-0649da119eba"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2dec09a-ccb8-47cf-a5cc-16bb456781f4}" ma:internalName="TaxCatchAll" ma:showField="CatchAllData" ma:web="2b418fda-cb48-4946-92db-0649da119e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b418fda-cb48-4946-92db-0649da119eba" xsi:nil="true"/>
    <lcf76f155ced4ddcb4097134ff3c332f xmlns="9c6a989b-2b0a-4c18-8378-bbfb8864f94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3A5F691-A5F1-49DF-9ECE-688A8F789069}"/>
</file>

<file path=customXml/itemProps2.xml><?xml version="1.0" encoding="utf-8"?>
<ds:datastoreItem xmlns:ds="http://schemas.openxmlformats.org/officeDocument/2006/customXml" ds:itemID="{092BC2FD-CF47-433B-B1DD-DCBA4A3BBC88}">
  <ds:schemaRefs>
    <ds:schemaRef ds:uri="http://schemas.microsoft.com/sharepoint/v3/contenttype/forms"/>
  </ds:schemaRefs>
</ds:datastoreItem>
</file>

<file path=customXml/itemProps3.xml><?xml version="1.0" encoding="utf-8"?>
<ds:datastoreItem xmlns:ds="http://schemas.openxmlformats.org/officeDocument/2006/customXml" ds:itemID="{6D9CF88B-4D0D-4BEA-B741-8AD39DECACF1}">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50c191af-fd5a-47a1-94a5-72ac1237b8ce"/>
    <ds:schemaRef ds:uri="http://purl.org/dc/elements/1.1/"/>
    <ds:schemaRef ds:uri="http://schemas.openxmlformats.org/package/2006/metadata/core-properties"/>
    <ds:schemaRef ds:uri="3be035bc-f226-4163-9b6b-9c681dd599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1082</Words>
  <Application>Microsoft Office PowerPoint</Application>
  <PresentationFormat>画面に合わせる (4:3)</PresentationFormat>
  <Paragraphs>213</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Meiryo UI</vt:lpstr>
      <vt:lpstr>游ゴシック</vt:lpstr>
      <vt:lpstr>Arial</vt:lpstr>
      <vt:lpstr>Calibri</vt:lpstr>
      <vt:lpstr>Calibri Light</vt:lpstr>
      <vt:lpstr>EYInterstate</vt:lpstr>
      <vt:lpstr>EYInterstate Light</vt:lpstr>
      <vt:lpstr>Office テーマ</vt:lpstr>
      <vt:lpstr>PowerPoint プレゼンテーション</vt:lpstr>
      <vt:lpstr>様式2別紙：物流DX推進実証計画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2024-05-15T01:49:06Z</dcterms:created>
  <dcterms:modified xsi:type="dcterms:W3CDTF">2024-05-15T07:36:18Z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ProgID">
    <vt:lpwstr/>
  </property>
  <property fmtid="{D5CDD505-2E9C-101B-9397-08002B2CF9AE}" pid="3" name="MediaServiceImageTags">
    <vt:lpwstr/>
  </property>
  <property fmtid="{D5CDD505-2E9C-101B-9397-08002B2CF9AE}" pid="4" name="ContentTypeId">
    <vt:lpwstr>0x0101007C11E56922AC244A837618894100B6B1</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