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sldIdLst>
    <p:sldId id="2147375974" r:id="rId5"/>
    <p:sldId id="2147375972" r:id="rId6"/>
    <p:sldId id="2147376005" r:id="rId7"/>
    <p:sldId id="2147376000" r:id="rId8"/>
    <p:sldId id="2147376001" r:id="rId9"/>
    <p:sldId id="2147376006" r:id="rId10"/>
    <p:sldId id="2147376003" r:id="rId11"/>
    <p:sldId id="21473760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計画作成にあたる留意事項" id="{5A9D53E3-28DA-4E99-A6E3-77BC7E109AC3}">
          <p14:sldIdLst>
            <p14:sldId id="2147375974"/>
          </p14:sldIdLst>
        </p14:section>
        <p14:section name="様式2別紙_物流DX推進実証計画" id="{0382665E-224C-4689-B65D-A44192D7601B}">
          <p14:sldIdLst>
            <p14:sldId id="2147375972"/>
            <p14:sldId id="2147376005"/>
            <p14:sldId id="2147376000"/>
            <p14:sldId id="2147376001"/>
          </p14:sldIdLst>
        </p14:section>
        <p14:section name="記入例" id="{EFA34D5C-A88F-4942-8D01-6EC0472A8740}">
          <p14:sldIdLst>
            <p14:sldId id="2147376006"/>
            <p14:sldId id="2147376003"/>
            <p14:sldId id="21473760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10" autoAdjust="0"/>
    <p:restoredTop sz="94660"/>
  </p:normalViewPr>
  <p:slideViewPr>
    <p:cSldViewPr snapToGrid="0" showGuides="1">
      <p:cViewPr varScale="1">
        <p:scale>
          <a:sx n="162" d="100"/>
          <a:sy n="162" d="100"/>
        </p:scale>
        <p:origin x="50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tsuya Shimada" userId="f1ec23f1-e66b-442b-9646-cb603fa10ff0" providerId="ADAL" clId="{9B1C2A14-697E-4F1B-819F-169A8FD922D8}"/>
    <pc:docChg chg="undo custSel modSld">
      <pc:chgData name="Tetsuya Shimada" userId="f1ec23f1-e66b-442b-9646-cb603fa10ff0" providerId="ADAL" clId="{9B1C2A14-697E-4F1B-819F-169A8FD922D8}" dt="2024-04-12T12:42:54.054" v="42" actId="20577"/>
      <pc:docMkLst>
        <pc:docMk/>
      </pc:docMkLst>
      <pc:sldChg chg="modSp mod">
        <pc:chgData name="Tetsuya Shimada" userId="f1ec23f1-e66b-442b-9646-cb603fa10ff0" providerId="ADAL" clId="{9B1C2A14-697E-4F1B-819F-169A8FD922D8}" dt="2024-04-12T12:42:54.054" v="42" actId="20577"/>
        <pc:sldMkLst>
          <pc:docMk/>
          <pc:sldMk cId="138663459" sldId="2147376006"/>
        </pc:sldMkLst>
        <pc:graphicFrameChg chg="modGraphic">
          <ac:chgData name="Tetsuya Shimada" userId="f1ec23f1-e66b-442b-9646-cb603fa10ff0" providerId="ADAL" clId="{9B1C2A14-697E-4F1B-819F-169A8FD922D8}" dt="2024-04-12T12:42:54.054" v="42" actId="20577"/>
          <ac:graphicFrameMkLst>
            <pc:docMk/>
            <pc:sldMk cId="138663459" sldId="2147376006"/>
            <ac:graphicFrameMk id="4" creationId="{A5099D36-2EE3-457D-8810-ED6516EAC1B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2</a:t>
            </a:r>
            <a:r>
              <a:rPr lang="ja-JP" altLang="en-US" sz="1600" b="1">
                <a:solidFill>
                  <a:prstClr val="black"/>
                </a:solidFill>
                <a:latin typeface="游ゴシック"/>
                <a:ea typeface="游ゴシック"/>
              </a:rPr>
              <a:t>別紙）物流</a:t>
            </a:r>
            <a:r>
              <a:rPr lang="en-US" altLang="ja-JP" sz="1600" b="1">
                <a:solidFill>
                  <a:prstClr val="black"/>
                </a:solidFill>
                <a:latin typeface="游ゴシック"/>
                <a:ea typeface="游ゴシック"/>
              </a:rPr>
              <a:t>DX</a:t>
            </a:r>
            <a:r>
              <a:rPr lang="ja-JP" altLang="en-US" sz="1600" b="1">
                <a:solidFill>
                  <a:prstClr val="black"/>
                </a:solidFill>
                <a:latin typeface="游ゴシック"/>
                <a:ea typeface="游ゴシック"/>
              </a:rPr>
              <a:t>推進実証計画</a:t>
            </a:r>
            <a:endParaRPr lang="en-US" altLang="ja-JP" sz="1600" b="1">
              <a:solidFill>
                <a:prstClr val="black"/>
              </a:solidFill>
              <a:latin typeface="游ゴシック"/>
              <a:ea typeface="游ゴシック"/>
            </a:endParaRP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推進実証計画：サマリ</a:t>
            </a:r>
          </a:p>
        </p:txBody>
      </p:sp>
    </p:spTree>
    <p:extLst>
      <p:ext uri="{BB962C8B-B14F-4D97-AF65-F5344CB8AC3E}">
        <p14:creationId xmlns:p14="http://schemas.microsoft.com/office/powerpoint/2010/main" val="3384835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推進実証計画：事業スケジュールと体制</a:t>
            </a:r>
          </a:p>
        </p:txBody>
      </p:sp>
    </p:spTree>
    <p:extLst>
      <p:ext uri="{BB962C8B-B14F-4D97-AF65-F5344CB8AC3E}">
        <p14:creationId xmlns:p14="http://schemas.microsoft.com/office/powerpoint/2010/main" val="26076127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別紙）物流</a:t>
            </a:r>
            <a:r>
              <a:rPr kumimoji="1" lang="en-US" altLang="ja-JP" sz="1600" b="1" dirty="0">
                <a:solidFill>
                  <a:schemeClr val="tx1"/>
                </a:solidFill>
                <a:latin typeface="Meiryo UI" panose="020B0604030504040204" pitchFamily="50" charset="-128"/>
                <a:ea typeface="Meiryo UI" panose="020B0604030504040204" pitchFamily="50" charset="-128"/>
              </a:rPr>
              <a:t>DX</a:t>
            </a:r>
            <a:r>
              <a:rPr kumimoji="1" lang="ja-JP" altLang="en-US" sz="1600" b="1" dirty="0">
                <a:solidFill>
                  <a:schemeClr val="tx1"/>
                </a:solidFill>
                <a:latin typeface="Meiryo UI" panose="020B0604030504040204" pitchFamily="50" charset="-128"/>
                <a:ea typeface="Meiryo UI" panose="020B0604030504040204" pitchFamily="50" charset="-128"/>
              </a:rPr>
              <a:t>推進実証計画：事業スケジュール</a:t>
            </a:r>
          </a:p>
        </p:txBody>
      </p:sp>
    </p:spTree>
    <p:extLst>
      <p:ext uri="{BB962C8B-B14F-4D97-AF65-F5344CB8AC3E}">
        <p14:creationId xmlns:p14="http://schemas.microsoft.com/office/powerpoint/2010/main" val="378316320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別紙）物流</a:t>
            </a:r>
            <a:r>
              <a:rPr kumimoji="1" lang="en-US" altLang="ja-JP" sz="1600" b="1" dirty="0">
                <a:solidFill>
                  <a:schemeClr val="tx1"/>
                </a:solidFill>
                <a:latin typeface="Meiryo UI" panose="020B0604030504040204" pitchFamily="50" charset="-128"/>
                <a:ea typeface="Meiryo UI" panose="020B0604030504040204" pitchFamily="50" charset="-128"/>
              </a:rPr>
              <a:t>DX</a:t>
            </a:r>
            <a:r>
              <a:rPr kumimoji="1" lang="ja-JP" altLang="en-US" sz="1600" b="1" dirty="0">
                <a:solidFill>
                  <a:schemeClr val="tx1"/>
                </a:solidFill>
                <a:latin typeface="Meiryo UI" panose="020B0604030504040204" pitchFamily="50" charset="-128"/>
                <a:ea typeface="Meiryo UI" panose="020B0604030504040204" pitchFamily="50" charset="-128"/>
              </a:rPr>
              <a:t>推進実証計画：体制</a:t>
            </a:r>
          </a:p>
        </p:txBody>
      </p:sp>
    </p:spTree>
    <p:extLst>
      <p:ext uri="{BB962C8B-B14F-4D97-AF65-F5344CB8AC3E}">
        <p14:creationId xmlns:p14="http://schemas.microsoft.com/office/powerpoint/2010/main" val="209575855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2024/4/12</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5" r:id="rId13"/>
    <p:sldLayoutId id="2147483686" r:id="rId14"/>
    <p:sldLayoutId id="2147483681" r:id="rId15"/>
    <p:sldLayoutId id="2147483682" r:id="rId1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2394321"/>
            <a:ext cx="8008276" cy="1777476"/>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（様式</a:t>
            </a:r>
            <a:r>
              <a:rPr lang="en-US" altLang="ja-JP" sz="1600" kern="0">
                <a:solidFill>
                  <a:schemeClr val="tx1"/>
                </a:solidFill>
                <a:latin typeface="Meiryo UI" panose="020B0604030504040204" pitchFamily="50" charset="-128"/>
                <a:ea typeface="Meiryo UI" panose="020B0604030504040204" pitchFamily="50" charset="-128"/>
              </a:rPr>
              <a:t>2</a:t>
            </a:r>
            <a:r>
              <a:rPr lang="ja-JP" altLang="en-US" sz="1600" kern="0">
                <a:solidFill>
                  <a:schemeClr val="tx1"/>
                </a:solidFill>
                <a:latin typeface="Meiryo UI" panose="020B0604030504040204" pitchFamily="50" charset="-128"/>
                <a:ea typeface="Meiryo UI" panose="020B0604030504040204" pitchFamily="50" charset="-128"/>
              </a:rPr>
              <a:t>別紙</a:t>
            </a:r>
            <a:r>
              <a:rPr lang="ja-JP" altLang="en-US" sz="1600" kern="0">
                <a:latin typeface="Meiryo UI" panose="020B0604030504040204" pitchFamily="50" charset="-128"/>
                <a:ea typeface="Meiryo UI" panose="020B0604030504040204" pitchFamily="50" charset="-128"/>
              </a:rPr>
              <a:t>）物流</a:t>
            </a:r>
            <a:r>
              <a:rPr lang="en-US" altLang="ja-JP" sz="1600" kern="0">
                <a:latin typeface="Meiryo UI" panose="020B0604030504040204" pitchFamily="50" charset="-128"/>
                <a:ea typeface="Meiryo UI" panose="020B0604030504040204" pitchFamily="50" charset="-128"/>
              </a:rPr>
              <a:t>DX</a:t>
            </a:r>
            <a:r>
              <a:rPr lang="ja-JP" altLang="en-US" sz="1600" kern="0">
                <a:latin typeface="Meiryo UI" panose="020B0604030504040204" pitchFamily="50" charset="-128"/>
                <a:ea typeface="Meiryo UI" panose="020B0604030504040204" pitchFamily="50" charset="-128"/>
              </a:rPr>
              <a:t>推進実証計画の詳細</a:t>
            </a:r>
            <a:r>
              <a:rPr lang="ja-JP" altLang="en-US" sz="1600" kern="0">
                <a:solidFill>
                  <a:schemeClr val="tx1"/>
                </a:solidFill>
                <a:latin typeface="Meiryo UI" panose="020B0604030504040204" pitchFamily="50" charset="-128"/>
                <a:ea typeface="Meiryo UI" panose="020B0604030504040204" pitchFamily="50" charset="-128"/>
              </a:rPr>
              <a:t>は本フォーマットを用いて作成してください</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体制図などの補足説明ページは必要に応じて追加していただいて構いません</a:t>
            </a:r>
            <a:endParaRPr lang="en-US" altLang="ja-JP" sz="1600" ker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384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lang="ja-JP" altLang="en-US"/>
              <a:t>様式</a:t>
            </a:r>
            <a:r>
              <a:rPr lang="en-US" altLang="ja-JP"/>
              <a:t>2</a:t>
            </a:r>
            <a:r>
              <a:rPr lang="ja-JP" altLang="en-US"/>
              <a:t>別紙：物流</a:t>
            </a:r>
            <a:r>
              <a:rPr lang="en-US" altLang="ja-JP"/>
              <a:t>DX</a:t>
            </a:r>
            <a:r>
              <a:rPr lang="ja-JP" altLang="en-US"/>
              <a:t>推進実証計画</a:t>
            </a:r>
            <a:endParaRPr kumimoji="1" lang="ja-JP" altLang="en-US"/>
          </a:p>
        </p:txBody>
      </p:sp>
    </p:spTree>
    <p:extLst>
      <p:ext uri="{BB962C8B-B14F-4D97-AF65-F5344CB8AC3E}">
        <p14:creationId xmlns:p14="http://schemas.microsoft.com/office/powerpoint/2010/main" val="124113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3</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3411944008"/>
              </p:ext>
            </p:extLst>
          </p:nvPr>
        </p:nvGraphicFramePr>
        <p:xfrm>
          <a:off x="262998" y="1046102"/>
          <a:ext cx="4309002" cy="5639921"/>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76668">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5309">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5309">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5309">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委託先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（税込）</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889">
                <a:tc vMerge="1">
                  <a:txBody>
                    <a:bodyPr/>
                    <a:lstStyle/>
                    <a:p>
                      <a:pPr algn="ctr" fontAlgn="ctr"/>
                      <a:endParaRPr lang="ja-JP" altLang="en-US"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（税込）</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889">
                <a:tc vMerge="1">
                  <a:txBody>
                    <a:bodyPr/>
                    <a:lstStyle/>
                    <a:p>
                      <a:pPr algn="ctr" fontAlgn="ctr"/>
                      <a:endParaRPr lang="ja-JP" altLang="en-US"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889">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dirty="0">
                          <a:solidFill>
                            <a:schemeClr val="tx1"/>
                          </a:solidFill>
                          <a:latin typeface="Meiryo UI" panose="020B0604030504040204" pitchFamily="50" charset="-128"/>
                          <a:ea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8786">
                <a:tc rowSpan="2">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物流</a:t>
                      </a: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を</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実施する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kumimoji="1" lang="en-US" altLang="ja-JP" sz="900" i="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8786">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期待される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効果</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定量化されていることが望ましい。</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i="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今後の</a:t>
                      </a:r>
                      <a:endParaRPr kumimoji="1" lang="en-US" altLang="ja-JP" sz="900" b="0" dirty="0">
                        <a:solidFill>
                          <a:schemeClr val="bg1"/>
                        </a:solidFill>
                        <a:latin typeface="Meiryo UI" panose="020B0604030504040204" pitchFamily="50" charset="-128"/>
                        <a:ea typeface="Meiryo UI" panose="020B0604030504040204" pitchFamily="50" charset="-128"/>
                      </a:endParaRPr>
                    </a:p>
                    <a:p>
                      <a:pPr algn="ctr"/>
                      <a:r>
                        <a:rPr kumimoji="1" lang="ja-JP" altLang="en-US" sz="900" b="0" dirty="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継続性・</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ctr"/>
                      <a:r>
                        <a:rPr kumimoji="1" lang="ja-JP" altLang="en-US" sz="900" b="0" dirty="0">
                          <a:solidFill>
                            <a:schemeClr val="tx1"/>
                          </a:solidFill>
                          <a:latin typeface="Meiryo UI" panose="020B0604030504040204" pitchFamily="50" charset="-128"/>
                          <a:ea typeface="Meiryo UI" panose="020B0604030504040204" pitchFamily="50" charset="-128"/>
                        </a:rPr>
                        <a:t>展開性</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Tree>
    <p:extLst>
      <p:ext uri="{BB962C8B-B14F-4D97-AF65-F5344CB8AC3E}">
        <p14:creationId xmlns:p14="http://schemas.microsoft.com/office/powerpoint/2010/main" val="241494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4</a:t>
            </a:fld>
            <a:endParaRPr lang="en-US" altLang="ja-JP">
              <a:solidFill>
                <a:srgbClr val="000000"/>
              </a:solidFill>
            </a:endParaRPr>
          </a:p>
        </p:txBody>
      </p:sp>
      <p:sp>
        <p:nvSpPr>
          <p:cNvPr id="3" name="Rectangle 15">
            <a:extLst>
              <a:ext uri="{FF2B5EF4-FFF2-40B4-BE49-F238E27FC236}">
                <a16:creationId xmlns:a16="http://schemas.microsoft.com/office/drawing/2014/main" id="{EB87E63A-83D5-FAA6-2610-78AA2ABC383D}"/>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dirty="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事業スケジュールの項目</a:t>
            </a:r>
            <a:r>
              <a:rPr lang="en-US" altLang="ja-JP" sz="1100" b="1" dirty="0">
                <a:latin typeface="Meiryo UI" panose="020B0604030504040204" pitchFamily="50" charset="-128"/>
                <a:ea typeface="Meiryo UI" panose="020B0604030504040204" pitchFamily="50" charset="-128"/>
              </a:rPr>
              <a:t>4~5</a:t>
            </a:r>
            <a:r>
              <a:rPr lang="ja-JP" altLang="en-US" sz="1100" b="1" dirty="0">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dirty="0">
              <a:latin typeface="Meiryo UI" panose="020B0604030504040204" pitchFamily="50" charset="-128"/>
              <a:ea typeface="Meiryo UI" panose="020B0604030504040204" pitchFamily="50" charset="-128"/>
            </a:endParaRPr>
          </a:p>
        </p:txBody>
      </p:sp>
      <p:graphicFrame>
        <p:nvGraphicFramePr>
          <p:cNvPr id="6" name="表 4">
            <a:extLst>
              <a:ext uri="{FF2B5EF4-FFF2-40B4-BE49-F238E27FC236}">
                <a16:creationId xmlns:a16="http://schemas.microsoft.com/office/drawing/2014/main" id="{89CFE69C-0CC0-7FBA-10B0-1BCDD8BD4521}"/>
              </a:ext>
            </a:extLst>
          </p:cNvPr>
          <p:cNvGraphicFramePr>
            <a:graphicFrameLocks noGrp="1"/>
          </p:cNvGraphicFramePr>
          <p:nvPr>
            <p:extLst>
              <p:ext uri="{D42A27DB-BD31-4B8C-83A1-F6EECF244321}">
                <p14:modId xmlns:p14="http://schemas.microsoft.com/office/powerpoint/2010/main" val="279037012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eiryo UI" panose="020B0604030504040204" pitchFamily="50" charset="-128"/>
                          <a:ea typeface="Meiryo UI" panose="020B0604030504040204" pitchFamily="50" charset="-128"/>
                        </a:rPr>
                        <a:t>R6</a:t>
                      </a:r>
                      <a:r>
                        <a:rPr kumimoji="1" lang="ja-JP" altLang="en-US" sz="1200" b="1" dirty="0">
                          <a:latin typeface="Meiryo UI" panose="020B0604030504040204" pitchFamily="50" charset="-128"/>
                          <a:ea typeface="Meiryo UI" panose="020B0604030504040204" pitchFamily="50" charset="-128"/>
                        </a:rPr>
                        <a:t>年度</a:t>
                      </a:r>
                      <a:endParaRPr kumimoji="1" lang="en-US" altLang="ja-JP" sz="1200" b="1" dirty="0">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事前調査</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dirty="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dirty="0">
                          <a:latin typeface="Meiryo UI" panose="020B0604030504040204" pitchFamily="50" charset="-128"/>
                          <a:ea typeface="Meiryo UI" panose="020B0604030504040204" pitchFamily="50" charset="-128"/>
                        </a:rPr>
                        <a:t>機器</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Tree>
    <p:extLst>
      <p:ext uri="{BB962C8B-B14F-4D97-AF65-F5344CB8AC3E}">
        <p14:creationId xmlns:p14="http://schemas.microsoft.com/office/powerpoint/2010/main" val="222669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5</a:t>
            </a:fld>
            <a:endParaRPr lang="en-US" altLang="ja-JP">
              <a:solidFill>
                <a:srgbClr val="000000"/>
              </a:solidFill>
            </a:endParaRPr>
          </a:p>
        </p:txBody>
      </p:sp>
      <p:sp>
        <p:nvSpPr>
          <p:cNvPr id="3" name="Rectangle 15">
            <a:extLst>
              <a:ext uri="{FF2B5EF4-FFF2-40B4-BE49-F238E27FC236}">
                <a16:creationId xmlns:a16="http://schemas.microsoft.com/office/drawing/2014/main" id="{CF5EC86D-059F-E06B-8409-7F46FA9C9FCC}"/>
              </a:ext>
            </a:extLst>
          </p:cNvPr>
          <p:cNvSpPr/>
          <p:nvPr/>
        </p:nvSpPr>
        <p:spPr>
          <a:xfrm>
            <a:off x="582419" y="2018689"/>
            <a:ext cx="7979161" cy="4169353"/>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rPr>
              <a:t>任意のフォーマットで体制図と参加者ごとの役割をご記載ください。</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事業を実施する体制をご記入ください</a:t>
            </a:r>
            <a:endParaRPr lang="en-US" altLang="ja-JP"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70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6</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1831403851"/>
              </p:ext>
            </p:extLst>
          </p:nvPr>
        </p:nvGraphicFramePr>
        <p:xfrm>
          <a:off x="262998" y="1046102"/>
          <a:ext cx="4309002" cy="5641045"/>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88544">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下記から１つ選択する</a:t>
                      </a:r>
                      <a:endParaRPr kumimoji="1" lang="en-US" altLang="ja-JP" sz="9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①人の作業を減らす・なくす、②人の作業を見える化する、③人の作業を助ける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4745">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○○株式会社</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4745">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〇〇センター　</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4745">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○○県○○市</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4745">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契約先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〇〇株式会社（システムと機器の双方を記載する）　</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（税込）</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307">
                <a:tc vMerge="1">
                  <a:txBody>
                    <a:bodyPr/>
                    <a:lstStyle/>
                    <a:p>
                      <a:pPr algn="ctr" fontAlgn="ctr"/>
                      <a:endParaRPr lang="ja-JP" altLang="en-US"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（税込）</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307">
                <a:tc vMerge="1">
                  <a:txBody>
                    <a:bodyPr/>
                    <a:lstStyle/>
                    <a:p>
                      <a:pPr algn="ctr" fontAlgn="ctr"/>
                      <a:endParaRPr lang="ja-JP" altLang="en-US"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30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dirty="0">
                          <a:solidFill>
                            <a:schemeClr val="tx1"/>
                          </a:solidFill>
                          <a:latin typeface="Meiryo UI" panose="020B0604030504040204" pitchFamily="50" charset="-128"/>
                          <a:ea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5430">
                <a:tc rowSpan="2">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物流</a:t>
                      </a: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を</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実施する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900" i="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i="0" dirty="0">
                          <a:solidFill>
                            <a:srgbClr val="FF0000"/>
                          </a:solidFill>
                          <a:highlight>
                            <a:srgbClr val="FFFF00"/>
                          </a:highlight>
                          <a:latin typeface="Meiryo UI" panose="020B0604030504040204" pitchFamily="50" charset="-128"/>
                          <a:ea typeface="Meiryo UI" panose="020B0604030504040204" pitchFamily="50" charset="-128"/>
                        </a:rPr>
                        <a:t>事業者および施設として抱える課題や具体的施策との整合性があるかどうか</a:t>
                      </a:r>
                      <a:endParaRPr lang="en-US" altLang="ja-JP" sz="900" dirty="0">
                        <a:solidFill>
                          <a:srgbClr val="FF0000"/>
                        </a:solidFill>
                        <a:latin typeface="Meiryo UI" panose="020B0604030504040204" pitchFamily="50" charset="-128"/>
                        <a:ea typeface="Meiryo UI" panose="020B0604030504040204" pitchFamily="50" charset="-128"/>
                      </a:endParaRPr>
                    </a:p>
                    <a:p>
                      <a:r>
                        <a:rPr lang="en-US" altLang="ja-JP" sz="900" dirty="0">
                          <a:solidFill>
                            <a:srgbClr val="FF0000"/>
                          </a:solidFill>
                          <a:latin typeface="Meiryo UI" panose="020B0604030504040204" pitchFamily="50" charset="-128"/>
                          <a:ea typeface="Meiryo UI" panose="020B0604030504040204" pitchFamily="50" charset="-128"/>
                        </a:rPr>
                        <a:t>XXX</a:t>
                      </a:r>
                      <a:r>
                        <a:rPr lang="ja-JP" altLang="en-US" sz="900" dirty="0">
                          <a:solidFill>
                            <a:srgbClr val="FF0000"/>
                          </a:solidFill>
                          <a:latin typeface="Meiryo UI" panose="020B0604030504040204" pitchFamily="50" charset="-128"/>
                          <a:ea typeface="Meiryo UI" panose="020B0604030504040204" pitchFamily="50" charset="-128"/>
                        </a:rPr>
                        <a:t>によって</a:t>
                      </a:r>
                      <a:r>
                        <a:rPr lang="en-US" altLang="ja-JP" sz="900" dirty="0">
                          <a:solidFill>
                            <a:srgbClr val="FF0000"/>
                          </a:solidFill>
                          <a:latin typeface="Meiryo UI" panose="020B0604030504040204" pitchFamily="50" charset="-128"/>
                          <a:ea typeface="Meiryo UI" panose="020B0604030504040204" pitchFamily="50" charset="-128"/>
                        </a:rPr>
                        <a:t>XXX</a:t>
                      </a:r>
                      <a:r>
                        <a:rPr lang="ja-JP" altLang="en-US" sz="900" dirty="0">
                          <a:solidFill>
                            <a:srgbClr val="FF0000"/>
                          </a:solidFill>
                          <a:latin typeface="Meiryo UI" panose="020B0604030504040204" pitchFamily="50" charset="-128"/>
                          <a:ea typeface="Meiryo UI" panose="020B0604030504040204" pitchFamily="50" charset="-128"/>
                        </a:rPr>
                        <a:t>への対応が難しくなってきている。ついては今後の生産性向上を目論んだ物流</a:t>
                      </a:r>
                      <a:r>
                        <a:rPr lang="en-US" altLang="ja-JP" sz="900" dirty="0">
                          <a:solidFill>
                            <a:srgbClr val="FF0000"/>
                          </a:solidFill>
                          <a:latin typeface="Meiryo UI" panose="020B0604030504040204" pitchFamily="50" charset="-128"/>
                          <a:ea typeface="Meiryo UI" panose="020B0604030504040204" pitchFamily="50" charset="-128"/>
                        </a:rPr>
                        <a:t>DX</a:t>
                      </a:r>
                      <a:r>
                        <a:rPr lang="ja-JP" altLang="en-US" sz="900" dirty="0">
                          <a:solidFill>
                            <a:srgbClr val="FF0000"/>
                          </a:solidFill>
                          <a:latin typeface="Meiryo UI" panose="020B0604030504040204" pitchFamily="50" charset="-128"/>
                          <a:ea typeface="Meiryo UI" panose="020B0604030504040204" pitchFamily="50" charset="-128"/>
                        </a:rPr>
                        <a:t>の取組推進が必要である。</a:t>
                      </a:r>
                      <a:endParaRPr kumimoji="1" lang="ja-JP" altLang="en-US"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5430">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期待される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効果</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定量化されていることが望ましい。</a:t>
                      </a:r>
                    </a:p>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dirty="0">
                          <a:solidFill>
                            <a:srgbClr val="FF0000"/>
                          </a:solidFill>
                          <a:highlight>
                            <a:srgbClr val="FFFF00"/>
                          </a:highlight>
                          <a:latin typeface="Meiryo UI" panose="020B0604030504040204" pitchFamily="50" charset="-128"/>
                          <a:ea typeface="Meiryo UI" panose="020B0604030504040204" pitchFamily="50" charset="-128"/>
                        </a:rPr>
                        <a:t>本事業の取組により期待される効果を記載</a:t>
                      </a:r>
                      <a:r>
                        <a:rPr kumimoji="1" lang="ja-JP" altLang="en-US" sz="900">
                          <a:solidFill>
                            <a:srgbClr val="FF0000"/>
                          </a:solidFill>
                          <a:highlight>
                            <a:srgbClr val="FFFF00"/>
                          </a:highlight>
                          <a:latin typeface="Meiryo UI" panose="020B0604030504040204" pitchFamily="50" charset="-128"/>
                          <a:ea typeface="Meiryo UI" panose="020B0604030504040204" pitchFamily="50" charset="-128"/>
                        </a:rPr>
                        <a:t>する（定量・定性の双方が望ましい</a:t>
                      </a:r>
                      <a:r>
                        <a:rPr kumimoji="1" lang="ja-JP" altLang="en-US" sz="900" dirty="0">
                          <a:solidFill>
                            <a:srgbClr val="FF0000"/>
                          </a:solidFill>
                          <a:highlight>
                            <a:srgbClr val="FFFF00"/>
                          </a:highlight>
                          <a:latin typeface="Meiryo UI" panose="020B0604030504040204" pitchFamily="50" charset="-128"/>
                          <a:ea typeface="Meiryo UI" panose="020B0604030504040204" pitchFamily="50" charset="-128"/>
                        </a:rPr>
                        <a:t>）</a:t>
                      </a:r>
                      <a:endParaRPr kumimoji="1" lang="en-US" altLang="ja-JP" sz="900" dirty="0">
                        <a:solidFill>
                          <a:srgbClr val="FF0000"/>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rgbClr val="FF0000"/>
                          </a:solidFill>
                          <a:latin typeface="Meiryo UI" panose="020B0604030504040204" pitchFamily="50" charset="-128"/>
                          <a:ea typeface="Meiryo UI" panose="020B0604030504040204" pitchFamily="50" charset="-128"/>
                        </a:rPr>
                        <a:t>作業動線の改善による品質向上</a:t>
                      </a:r>
                      <a:endParaRPr kumimoji="1" lang="en-US" altLang="ja-JP" sz="900" dirty="0">
                        <a:solidFill>
                          <a:srgbClr val="FF0000"/>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rgbClr val="FF0000"/>
                          </a:solidFill>
                          <a:latin typeface="Meiryo UI" panose="020B0604030504040204" pitchFamily="50" charset="-128"/>
                          <a:ea typeface="Meiryo UI" panose="020B0604030504040204" pitchFamily="50" charset="-128"/>
                        </a:rPr>
                        <a:t>作業効率の向上による施設内の省人化</a:t>
                      </a:r>
                      <a:endParaRPr kumimoji="1" lang="en-US" altLang="ja-JP" sz="900" dirty="0">
                        <a:solidFill>
                          <a:srgbClr val="FF0000"/>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rgbClr val="FF0000"/>
                          </a:solidFill>
                          <a:latin typeface="Meiryo UI" panose="020B0604030504040204" pitchFamily="50" charset="-128"/>
                          <a:ea typeface="Meiryo UI" panose="020B0604030504040204" pitchFamily="50" charset="-128"/>
                        </a:rPr>
                        <a:t>トラックドライバーの待機時間の削減、等</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extLst>
              <p:ext uri="{D42A27DB-BD31-4B8C-83A1-F6EECF244321}">
                <p14:modId xmlns:p14="http://schemas.microsoft.com/office/powerpoint/2010/main" val="972248717"/>
              </p:ext>
            </p:extLst>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年〇月〇日 ～ </a:t>
                      </a: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年〇月〇日</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i="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i="0" dirty="0">
                          <a:solidFill>
                            <a:srgbClr val="FF0000"/>
                          </a:solidFill>
                          <a:highlight>
                            <a:srgbClr val="FFFF00"/>
                          </a:highlight>
                          <a:latin typeface="Meiryo UI" panose="020B0604030504040204" pitchFamily="50" charset="-128"/>
                          <a:ea typeface="Meiryo UI" panose="020B0604030504040204" pitchFamily="50" charset="-128"/>
                        </a:rPr>
                        <a:t>仮説を検証する具体的なアクションが記載されているかどうか</a:t>
                      </a:r>
                      <a:endParaRPr kumimoji="1" lang="en-US" altLang="ja-JP" sz="900" i="0" dirty="0">
                        <a:solidFill>
                          <a:srgbClr val="FF0000"/>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①システムの構築・連携</a:t>
                      </a:r>
                      <a:endParaRPr kumimoji="1" lang="en-US" altLang="ja-JP" sz="9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rgbClr val="FF0000"/>
                          </a:solidFill>
                          <a:latin typeface="Meiryo UI" panose="020B0604030504040204" pitchFamily="50" charset="-128"/>
                          <a:ea typeface="Meiryo UI" panose="020B0604030504040204" pitchFamily="50" charset="-128"/>
                        </a:rPr>
                        <a:t>XXXXXX</a:t>
                      </a:r>
                      <a:r>
                        <a:rPr kumimoji="1" lang="ja-JP" altLang="en-US" sz="900" b="0" dirty="0">
                          <a:solidFill>
                            <a:srgbClr val="FF0000"/>
                          </a:solidFill>
                          <a:latin typeface="Meiryo UI" panose="020B0604030504040204" pitchFamily="50" charset="-128"/>
                          <a:ea typeface="Meiryo UI" panose="020B0604030504040204" pitchFamily="50" charset="-128"/>
                        </a:rPr>
                        <a:t>の知見を有する企業と連携し、</a:t>
                      </a:r>
                      <a:r>
                        <a:rPr kumimoji="1" lang="en-US" altLang="ja-JP" sz="900" b="0" dirty="0">
                          <a:solidFill>
                            <a:srgbClr val="FF0000"/>
                          </a:solidFill>
                          <a:latin typeface="Meiryo UI" panose="020B0604030504040204" pitchFamily="50" charset="-128"/>
                          <a:ea typeface="Meiryo UI" panose="020B0604030504040204" pitchFamily="50" charset="-128"/>
                        </a:rPr>
                        <a:t>XXXXXX</a:t>
                      </a:r>
                      <a:r>
                        <a:rPr kumimoji="1" lang="ja-JP" altLang="en-US" sz="900" b="0" dirty="0">
                          <a:solidFill>
                            <a:srgbClr val="FF0000"/>
                          </a:solidFill>
                          <a:latin typeface="Meiryo UI" panose="020B0604030504040204" pitchFamily="50" charset="-128"/>
                          <a:ea typeface="Meiryo UI" panose="020B0604030504040204" pitchFamily="50" charset="-128"/>
                        </a:rPr>
                        <a:t>としてのシステムを構築する</a:t>
                      </a:r>
                      <a:endParaRPr kumimoji="1" lang="en-US" altLang="ja-JP" sz="9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rgbClr val="FF0000"/>
                          </a:solidFill>
                          <a:latin typeface="Meiryo UI" panose="020B0604030504040204" pitchFamily="50" charset="-128"/>
                          <a:ea typeface="Meiryo UI" panose="020B0604030504040204" pitchFamily="50" charset="-128"/>
                        </a:rPr>
                        <a:t>②省人化・自動化機器の導入</a:t>
                      </a:r>
                      <a:endParaRPr kumimoji="1" lang="en-US" altLang="ja-JP" sz="9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rgbClr val="FF0000"/>
                          </a:solidFill>
                          <a:latin typeface="Meiryo UI" panose="020B0604030504040204" pitchFamily="50" charset="-128"/>
                          <a:ea typeface="Meiryo UI" panose="020B0604030504040204" pitchFamily="50" charset="-128"/>
                        </a:rPr>
                        <a:t>XXXXXX</a:t>
                      </a:r>
                      <a:r>
                        <a:rPr kumimoji="1" lang="ja-JP" altLang="en-US" sz="900" b="0" dirty="0">
                          <a:solidFill>
                            <a:srgbClr val="FF0000"/>
                          </a:solidFill>
                          <a:latin typeface="Meiryo UI" panose="020B0604030504040204" pitchFamily="50" charset="-128"/>
                          <a:ea typeface="Meiryo UI" panose="020B0604030504040204" pitchFamily="50" charset="-128"/>
                        </a:rPr>
                        <a:t>を有する企業から、</a:t>
                      </a:r>
                      <a:r>
                        <a:rPr kumimoji="1" lang="en-US" altLang="ja-JP" sz="900" b="0" dirty="0">
                          <a:solidFill>
                            <a:srgbClr val="FF0000"/>
                          </a:solidFill>
                          <a:latin typeface="Meiryo UI" panose="020B0604030504040204" pitchFamily="50" charset="-128"/>
                          <a:ea typeface="Meiryo UI" panose="020B0604030504040204" pitchFamily="50" charset="-128"/>
                        </a:rPr>
                        <a:t>XXX</a:t>
                      </a:r>
                      <a:r>
                        <a:rPr kumimoji="1" lang="ja-JP" altLang="en-US" sz="900" b="0" dirty="0">
                          <a:solidFill>
                            <a:srgbClr val="FF0000"/>
                          </a:solidFill>
                          <a:latin typeface="Meiryo UI" panose="020B0604030504040204" pitchFamily="50" charset="-128"/>
                          <a:ea typeface="Meiryo UI" panose="020B0604030504040204" pitchFamily="50" charset="-128"/>
                        </a:rPr>
                        <a:t>を購入し、</a:t>
                      </a:r>
                      <a:r>
                        <a:rPr kumimoji="1" lang="en-US" altLang="ja-JP" sz="900" b="0" dirty="0">
                          <a:solidFill>
                            <a:srgbClr val="FF0000"/>
                          </a:solidFill>
                          <a:latin typeface="Meiryo UI" panose="020B0604030504040204" pitchFamily="50" charset="-128"/>
                          <a:ea typeface="Meiryo UI" panose="020B0604030504040204" pitchFamily="50" charset="-128"/>
                        </a:rPr>
                        <a:t>XXX</a:t>
                      </a:r>
                      <a:r>
                        <a:rPr kumimoji="1" lang="ja-JP" altLang="en-US" sz="900" b="0" dirty="0">
                          <a:solidFill>
                            <a:srgbClr val="FF0000"/>
                          </a:solidFill>
                          <a:latin typeface="Meiryo UI" panose="020B0604030504040204" pitchFamily="50" charset="-128"/>
                          <a:ea typeface="Meiryo UI" panose="020B0604030504040204" pitchFamily="50" charset="-128"/>
                        </a:rPr>
                        <a:t>の作業に充当する</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extLst>
              <p:ext uri="{D42A27DB-BD31-4B8C-83A1-F6EECF244321}">
                <p14:modId xmlns:p14="http://schemas.microsoft.com/office/powerpoint/2010/main" val="4113610672"/>
              </p:ext>
            </p:extLst>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rgbClr val="FF0000"/>
                          </a:solidFill>
                          <a:highlight>
                            <a:srgbClr val="FFFF00"/>
                          </a:highlight>
                          <a:latin typeface="Meiryo UI" panose="020B0604030504040204" pitchFamily="50" charset="-128"/>
                          <a:ea typeface="Meiryo UI" panose="020B0604030504040204" pitchFamily="50" charset="-128"/>
                        </a:rPr>
                        <a:t>正しく効果検証ができるかどうか</a:t>
                      </a:r>
                      <a:endPar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endParaRPr>
                    </a:p>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rgbClr val="FF0000"/>
                          </a:solidFill>
                          <a:latin typeface="Meiryo UI" panose="020B0604030504040204" pitchFamily="50" charset="-128"/>
                          <a:ea typeface="Meiryo UI" panose="020B0604030504040204" pitchFamily="50" charset="-128"/>
                        </a:rPr>
                        <a:t>輸送の協力企業にアンケートを取る。また、物流</a:t>
                      </a:r>
                      <a:r>
                        <a:rPr kumimoji="1" lang="en-US" altLang="ja-JP" sz="900" b="0" dirty="0">
                          <a:solidFill>
                            <a:srgbClr val="FF0000"/>
                          </a:solidFill>
                          <a:latin typeface="Meiryo UI" panose="020B0604030504040204" pitchFamily="50" charset="-128"/>
                          <a:ea typeface="Meiryo UI" panose="020B0604030504040204" pitchFamily="50" charset="-128"/>
                        </a:rPr>
                        <a:t>DX</a:t>
                      </a:r>
                      <a:r>
                        <a:rPr kumimoji="1" lang="ja-JP" altLang="en-US" sz="900" b="0" dirty="0">
                          <a:solidFill>
                            <a:srgbClr val="FF0000"/>
                          </a:solidFill>
                          <a:latin typeface="Meiryo UI" panose="020B0604030504040204" pitchFamily="50" charset="-128"/>
                          <a:ea typeface="Meiryo UI" panose="020B0604030504040204" pitchFamily="50" charset="-128"/>
                        </a:rPr>
                        <a:t>実施前後の生産性指標の変化比較することで、目指すべき省人化・自動化を実現できたかどうかを確認する。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rgbClr val="FF0000"/>
                          </a:solidFill>
                          <a:highlight>
                            <a:srgbClr val="FFFF00"/>
                          </a:highlight>
                          <a:latin typeface="Meiryo UI" panose="020B0604030504040204" pitchFamily="50" charset="-128"/>
                          <a:ea typeface="Meiryo UI" panose="020B0604030504040204" pitchFamily="50" charset="-128"/>
                        </a:rPr>
                        <a:t>効果検証のアクションが明確であるかどうか。</a:t>
                      </a:r>
                      <a:r>
                        <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rPr>
                        <a:t>KPI</a:t>
                      </a:r>
                      <a:r>
                        <a:rPr kumimoji="1" lang="ja-JP" altLang="en-US" sz="900" b="0" i="0" dirty="0">
                          <a:solidFill>
                            <a:srgbClr val="FF0000"/>
                          </a:solidFill>
                          <a:highlight>
                            <a:srgbClr val="FFFF00"/>
                          </a:highlight>
                          <a:latin typeface="Meiryo UI" panose="020B0604030504040204" pitchFamily="50" charset="-128"/>
                          <a:ea typeface="Meiryo UI" panose="020B0604030504040204" pitchFamily="50" charset="-128"/>
                        </a:rPr>
                        <a:t>未達成の場合でもその後のアクションが記載されているかどうか</a:t>
                      </a:r>
                      <a:endPar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endParaRPr>
                    </a:p>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rgbClr val="FF0000"/>
                          </a:solidFill>
                          <a:latin typeface="Meiryo UI" panose="020B0604030504040204" pitchFamily="50" charset="-128"/>
                          <a:ea typeface="Meiryo UI" panose="020B0604030504040204" pitchFamily="50" charset="-128"/>
                        </a:rPr>
                        <a:t>XXXX</a:t>
                      </a:r>
                      <a:r>
                        <a:rPr kumimoji="1" lang="ja-JP" altLang="en-US" sz="900" b="0" i="0" dirty="0">
                          <a:solidFill>
                            <a:srgbClr val="FF0000"/>
                          </a:solidFill>
                          <a:latin typeface="Meiryo UI" panose="020B0604030504040204" pitchFamily="50" charset="-128"/>
                          <a:ea typeface="Meiryo UI" panose="020B0604030504040204" pitchFamily="50" charset="-128"/>
                        </a:rPr>
                        <a:t>を行うことで、</a:t>
                      </a:r>
                      <a:r>
                        <a:rPr kumimoji="1" lang="en-US" altLang="ja-JP" sz="900" b="0" i="0" dirty="0">
                          <a:solidFill>
                            <a:srgbClr val="FF0000"/>
                          </a:solidFill>
                          <a:latin typeface="Meiryo UI" panose="020B0604030504040204" pitchFamily="50" charset="-128"/>
                          <a:ea typeface="Meiryo UI" panose="020B0604030504040204" pitchFamily="50" charset="-128"/>
                        </a:rPr>
                        <a:t>XXXXX</a:t>
                      </a:r>
                      <a:r>
                        <a:rPr kumimoji="1" lang="ja-JP" altLang="en-US" sz="900" b="0" i="0" dirty="0">
                          <a:solidFill>
                            <a:srgbClr val="FF0000"/>
                          </a:solidFill>
                          <a:latin typeface="Meiryo UI" panose="020B0604030504040204" pitchFamily="50" charset="-128"/>
                          <a:ea typeface="Meiryo UI" panose="020B0604030504040204" pitchFamily="50" charset="-128"/>
                        </a:rPr>
                        <a:t>の向上につながることが証明された場合は更なる物流</a:t>
                      </a:r>
                      <a:r>
                        <a:rPr kumimoji="1" lang="en-US" altLang="ja-JP" sz="900" b="0" i="0" dirty="0">
                          <a:solidFill>
                            <a:srgbClr val="FF0000"/>
                          </a:solidFill>
                          <a:latin typeface="Meiryo UI" panose="020B0604030504040204" pitchFamily="50" charset="-128"/>
                          <a:ea typeface="Meiryo UI" panose="020B0604030504040204" pitchFamily="50" charset="-128"/>
                        </a:rPr>
                        <a:t>DX</a:t>
                      </a:r>
                      <a:r>
                        <a:rPr kumimoji="1" lang="ja-JP" altLang="en-US" sz="900" b="0" i="0" dirty="0">
                          <a:solidFill>
                            <a:srgbClr val="FF0000"/>
                          </a:solidFill>
                          <a:latin typeface="Meiryo UI" panose="020B0604030504040204" pitchFamily="50" charset="-128"/>
                          <a:ea typeface="Meiryo UI" panose="020B0604030504040204" pitchFamily="50" charset="-128"/>
                        </a:rPr>
                        <a:t>を進めるべく、</a:t>
                      </a:r>
                      <a:r>
                        <a:rPr kumimoji="1" lang="en-US" altLang="ja-JP" sz="900" b="0" i="0" dirty="0">
                          <a:solidFill>
                            <a:srgbClr val="FF0000"/>
                          </a:solidFill>
                          <a:latin typeface="Meiryo UI" panose="020B0604030504040204" pitchFamily="50" charset="-128"/>
                          <a:ea typeface="Meiryo UI" panose="020B0604030504040204" pitchFamily="50" charset="-128"/>
                        </a:rPr>
                        <a:t>XXXX</a:t>
                      </a:r>
                      <a:r>
                        <a:rPr kumimoji="1" lang="ja-JP" altLang="en-US" sz="900" b="0" i="0" dirty="0">
                          <a:solidFill>
                            <a:srgbClr val="FF0000"/>
                          </a:solidFill>
                          <a:latin typeface="Meiryo UI" panose="020B0604030504040204" pitchFamily="50" charset="-128"/>
                          <a:ea typeface="Meiryo UI" panose="020B0604030504040204" pitchFamily="50" charset="-128"/>
                        </a:rPr>
                        <a:t>と協力する。証明できなかった場合は再度</a:t>
                      </a:r>
                      <a:r>
                        <a:rPr kumimoji="1" lang="en-US" altLang="ja-JP" sz="900" b="0" i="0" dirty="0">
                          <a:solidFill>
                            <a:srgbClr val="FF0000"/>
                          </a:solidFill>
                          <a:latin typeface="Meiryo UI" panose="020B0604030504040204" pitchFamily="50" charset="-128"/>
                          <a:ea typeface="Meiryo UI" panose="020B0604030504040204" pitchFamily="50" charset="-128"/>
                        </a:rPr>
                        <a:t>XXXXX</a:t>
                      </a:r>
                      <a:r>
                        <a:rPr kumimoji="1" lang="ja-JP" altLang="en-US" sz="900" b="0" i="0" dirty="0">
                          <a:solidFill>
                            <a:srgbClr val="FF0000"/>
                          </a:solidFill>
                          <a:latin typeface="Meiryo UI" panose="020B0604030504040204" pitchFamily="50" charset="-128"/>
                          <a:ea typeface="Meiryo UI" panose="020B0604030504040204" pitchFamily="50" charset="-128"/>
                        </a:rPr>
                        <a:t>を検証する。</a:t>
                      </a:r>
                      <a:endParaRPr kumimoji="1" lang="en-US" altLang="ja-JP" sz="900" b="0" i="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今後の</a:t>
                      </a:r>
                      <a:endParaRPr kumimoji="1" lang="en-US" altLang="ja-JP" sz="900" b="0" dirty="0">
                        <a:solidFill>
                          <a:schemeClr val="bg1"/>
                        </a:solidFill>
                        <a:latin typeface="Meiryo UI" panose="020B0604030504040204" pitchFamily="50" charset="-128"/>
                        <a:ea typeface="Meiryo UI" panose="020B0604030504040204" pitchFamily="50" charset="-128"/>
                      </a:endParaRPr>
                    </a:p>
                    <a:p>
                      <a:pPr algn="ctr"/>
                      <a:r>
                        <a:rPr kumimoji="1" lang="ja-JP" altLang="en-US" sz="900" b="0" dirty="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継続性・</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ctr"/>
                      <a:r>
                        <a:rPr kumimoji="1" lang="ja-JP" altLang="en-US" sz="900" b="0" dirty="0">
                          <a:solidFill>
                            <a:schemeClr val="tx1"/>
                          </a:solidFill>
                          <a:latin typeface="Meiryo UI" panose="020B0604030504040204" pitchFamily="50" charset="-128"/>
                          <a:ea typeface="Meiryo UI" panose="020B0604030504040204" pitchFamily="50" charset="-128"/>
                        </a:rPr>
                        <a:t>展開性</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rgbClr val="FF0000"/>
                          </a:solidFill>
                          <a:highlight>
                            <a:srgbClr val="FFFF00"/>
                          </a:highlight>
                          <a:latin typeface="Meiryo UI" panose="020B0604030504040204" pitchFamily="50" charset="-128"/>
                          <a:ea typeface="Meiryo UI" panose="020B0604030504040204" pitchFamily="50" charset="-128"/>
                        </a:rPr>
                        <a:t>実証事業を行った結果、事業者として先の展望が記載されているかどうか（当該施設のみならず事業者が利用する施設全体への展開、等）</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rgbClr val="FF0000"/>
                          </a:solidFill>
                          <a:latin typeface="Meiryo UI" panose="020B0604030504040204" pitchFamily="50" charset="-128"/>
                          <a:ea typeface="Meiryo UI" panose="020B0604030504040204" pitchFamily="50" charset="-128"/>
                        </a:rPr>
                        <a:t>本事業により導入された</a:t>
                      </a:r>
                      <a:r>
                        <a:rPr kumimoji="1" lang="en-US" altLang="ja-JP" sz="900" b="0" dirty="0">
                          <a:solidFill>
                            <a:srgbClr val="FF0000"/>
                          </a:solidFill>
                          <a:latin typeface="Meiryo UI" panose="020B0604030504040204" pitchFamily="50" charset="-128"/>
                          <a:ea typeface="Meiryo UI" panose="020B0604030504040204" pitchFamily="50" charset="-128"/>
                        </a:rPr>
                        <a:t>XX</a:t>
                      </a:r>
                      <a:r>
                        <a:rPr kumimoji="1" lang="ja-JP" altLang="en-US" sz="900" b="0" dirty="0">
                          <a:solidFill>
                            <a:srgbClr val="FF0000"/>
                          </a:solidFill>
                          <a:latin typeface="Meiryo UI" panose="020B0604030504040204" pitchFamily="50" charset="-128"/>
                          <a:ea typeface="Meiryo UI" panose="020B0604030504040204" pitchFamily="50" charset="-128"/>
                        </a:rPr>
                        <a:t>システムの更なる定着と全国にあるセンター</a:t>
                      </a:r>
                      <a:r>
                        <a:rPr kumimoji="1" lang="en-US" altLang="ja-JP" sz="900" b="0" dirty="0">
                          <a:solidFill>
                            <a:srgbClr val="FF0000"/>
                          </a:solidFill>
                          <a:latin typeface="Meiryo UI" panose="020B0604030504040204" pitchFamily="50" charset="-128"/>
                          <a:ea typeface="Meiryo UI" panose="020B0604030504040204" pitchFamily="50" charset="-128"/>
                        </a:rPr>
                        <a:t>xx</a:t>
                      </a:r>
                      <a:r>
                        <a:rPr kumimoji="1" lang="ja-JP" altLang="en-US" sz="900" b="0" dirty="0">
                          <a:solidFill>
                            <a:srgbClr val="FF0000"/>
                          </a:solidFill>
                          <a:latin typeface="Meiryo UI" panose="020B0604030504040204" pitchFamily="50" charset="-128"/>
                          <a:ea typeface="Meiryo UI" panose="020B0604030504040204" pitchFamily="50" charset="-128"/>
                        </a:rPr>
                        <a:t>施設への展開を目指し、</a:t>
                      </a:r>
                      <a:r>
                        <a:rPr kumimoji="1" lang="en-US" altLang="ja-JP" sz="900" b="0" dirty="0">
                          <a:solidFill>
                            <a:srgbClr val="FF0000"/>
                          </a:solidFill>
                          <a:latin typeface="Meiryo UI" panose="020B0604030504040204" pitchFamily="50" charset="-128"/>
                          <a:ea typeface="Meiryo UI" panose="020B0604030504040204" pitchFamily="50" charset="-128"/>
                        </a:rPr>
                        <a:t>XXXXXX</a:t>
                      </a:r>
                      <a:r>
                        <a:rPr kumimoji="1" lang="ja-JP" altLang="en-US" sz="900" b="0" dirty="0">
                          <a:solidFill>
                            <a:srgbClr val="FF0000"/>
                          </a:solidFill>
                          <a:latin typeface="Meiryo UI" panose="020B0604030504040204" pitchFamily="50" charset="-128"/>
                          <a:ea typeface="Meiryo UI" panose="020B0604030504040204" pitchFamily="50" charset="-128"/>
                        </a:rPr>
                        <a:t>の推進を図る。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Tree>
    <p:extLst>
      <p:ext uri="{BB962C8B-B14F-4D97-AF65-F5344CB8AC3E}">
        <p14:creationId xmlns:p14="http://schemas.microsoft.com/office/powerpoint/2010/main" val="13866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7</a:t>
            </a:fld>
            <a:endParaRPr lang="en-US" altLang="ja-JP">
              <a:solidFill>
                <a:srgbClr val="000000"/>
              </a:solidFill>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事業スケジュールの項目</a:t>
            </a:r>
            <a:r>
              <a:rPr lang="en-US" altLang="ja-JP" sz="1100" b="1" dirty="0">
                <a:latin typeface="Meiryo UI" panose="020B0604030504040204" pitchFamily="50" charset="-128"/>
                <a:ea typeface="Meiryo UI" panose="020B0604030504040204" pitchFamily="50" charset="-128"/>
              </a:rPr>
              <a:t>4~5</a:t>
            </a:r>
            <a:r>
              <a:rPr lang="ja-JP" altLang="en-US" sz="1100" b="1" dirty="0">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dirty="0">
              <a:latin typeface="Meiryo UI" panose="020B0604030504040204" pitchFamily="50" charset="-128"/>
              <a:ea typeface="Meiryo UI" panose="020B0604030504040204" pitchFamily="50" charset="-128"/>
            </a:endParaRPr>
          </a:p>
        </p:txBody>
      </p:sp>
      <p:sp>
        <p:nvSpPr>
          <p:cNvPr id="17" name="Rectangle 15">
            <a:extLst>
              <a:ext uri="{FF2B5EF4-FFF2-40B4-BE49-F238E27FC236}">
                <a16:creationId xmlns:a16="http://schemas.microsoft.com/office/drawing/2014/main" id="{92BA8BEC-32D9-FCE8-C9CF-D4AD11EAC5DF}"/>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dirty="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graphicFrame>
        <p:nvGraphicFramePr>
          <p:cNvPr id="18" name="表 4">
            <a:extLst>
              <a:ext uri="{FF2B5EF4-FFF2-40B4-BE49-F238E27FC236}">
                <a16:creationId xmlns:a16="http://schemas.microsoft.com/office/drawing/2014/main" id="{2770FBF2-E949-9D11-FD55-41BB2034B246}"/>
              </a:ext>
            </a:extLst>
          </p:cNvPr>
          <p:cNvGraphicFramePr>
            <a:graphicFrameLocks noGrp="1"/>
          </p:cNvGraphicFramePr>
          <p:nvPr>
            <p:extLst>
              <p:ext uri="{D42A27DB-BD31-4B8C-83A1-F6EECF244321}">
                <p14:modId xmlns:p14="http://schemas.microsoft.com/office/powerpoint/2010/main" val="198944927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eiryo UI" panose="020B0604030504040204" pitchFamily="50" charset="-128"/>
                          <a:ea typeface="Meiryo UI" panose="020B0604030504040204" pitchFamily="50" charset="-128"/>
                        </a:rPr>
                        <a:t>R6</a:t>
                      </a:r>
                      <a:r>
                        <a:rPr kumimoji="1" lang="ja-JP" altLang="en-US" sz="1200" b="1" dirty="0">
                          <a:latin typeface="Meiryo UI" panose="020B0604030504040204" pitchFamily="50" charset="-128"/>
                          <a:ea typeface="Meiryo UI" panose="020B0604030504040204" pitchFamily="50" charset="-128"/>
                        </a:rPr>
                        <a:t>年度</a:t>
                      </a:r>
                      <a:endParaRPr kumimoji="1" lang="en-US" altLang="ja-JP" sz="1200" b="1" dirty="0">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事前調査</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dirty="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dirty="0">
                          <a:latin typeface="Meiryo UI" panose="020B0604030504040204" pitchFamily="50" charset="-128"/>
                          <a:ea typeface="Meiryo UI" panose="020B0604030504040204" pitchFamily="50" charset="-128"/>
                        </a:rPr>
                        <a:t>機器</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
        <p:nvSpPr>
          <p:cNvPr id="19" name="矢印: 五方向 18">
            <a:extLst>
              <a:ext uri="{FF2B5EF4-FFF2-40B4-BE49-F238E27FC236}">
                <a16:creationId xmlns:a16="http://schemas.microsoft.com/office/drawing/2014/main" id="{BBB95CB7-90DF-DC36-2E7E-CD672DD365A7}"/>
              </a:ext>
            </a:extLst>
          </p:cNvPr>
          <p:cNvSpPr/>
          <p:nvPr/>
        </p:nvSpPr>
        <p:spPr>
          <a:xfrm>
            <a:off x="1772825" y="2600435"/>
            <a:ext cx="3381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0" name="矢印: 五方向 19">
            <a:extLst>
              <a:ext uri="{FF2B5EF4-FFF2-40B4-BE49-F238E27FC236}">
                <a16:creationId xmlns:a16="http://schemas.microsoft.com/office/drawing/2014/main" id="{9C0148B0-3210-54FF-3DB3-5220BC794EB2}"/>
              </a:ext>
            </a:extLst>
          </p:cNvPr>
          <p:cNvSpPr/>
          <p:nvPr/>
        </p:nvSpPr>
        <p:spPr>
          <a:xfrm>
            <a:off x="1772825" y="3199035"/>
            <a:ext cx="5760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1" name="矢印: 五方向 20">
            <a:extLst>
              <a:ext uri="{FF2B5EF4-FFF2-40B4-BE49-F238E27FC236}">
                <a16:creationId xmlns:a16="http://schemas.microsoft.com/office/drawing/2014/main" id="{3E8EA426-D4DF-2676-3EBE-0E257987698D}"/>
              </a:ext>
            </a:extLst>
          </p:cNvPr>
          <p:cNvSpPr/>
          <p:nvPr/>
        </p:nvSpPr>
        <p:spPr>
          <a:xfrm>
            <a:off x="1772825" y="3797635"/>
            <a:ext cx="5760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2" name="矢印: 五方向 21">
            <a:extLst>
              <a:ext uri="{FF2B5EF4-FFF2-40B4-BE49-F238E27FC236}">
                <a16:creationId xmlns:a16="http://schemas.microsoft.com/office/drawing/2014/main" id="{C82D324F-F85E-8430-9D2E-ADC4B6F9E56D}"/>
              </a:ext>
            </a:extLst>
          </p:cNvPr>
          <p:cNvSpPr/>
          <p:nvPr/>
        </p:nvSpPr>
        <p:spPr>
          <a:xfrm>
            <a:off x="2625115" y="4411306"/>
            <a:ext cx="44640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3" name="矢印: 五方向 22">
            <a:extLst>
              <a:ext uri="{FF2B5EF4-FFF2-40B4-BE49-F238E27FC236}">
                <a16:creationId xmlns:a16="http://schemas.microsoft.com/office/drawing/2014/main" id="{A2227F5C-2889-5FCA-7C98-9C3083CBF78E}"/>
              </a:ext>
            </a:extLst>
          </p:cNvPr>
          <p:cNvSpPr/>
          <p:nvPr/>
        </p:nvSpPr>
        <p:spPr>
          <a:xfrm>
            <a:off x="2625115" y="4974102"/>
            <a:ext cx="44640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4" name="矢印: 五方向 23">
            <a:extLst>
              <a:ext uri="{FF2B5EF4-FFF2-40B4-BE49-F238E27FC236}">
                <a16:creationId xmlns:a16="http://schemas.microsoft.com/office/drawing/2014/main" id="{DBDF00B5-BC40-846F-45A6-37F2B005B35D}"/>
              </a:ext>
            </a:extLst>
          </p:cNvPr>
          <p:cNvSpPr/>
          <p:nvPr/>
        </p:nvSpPr>
        <p:spPr>
          <a:xfrm>
            <a:off x="8304784" y="6162045"/>
            <a:ext cx="3240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5" name="矢印: 五方向 24">
            <a:extLst>
              <a:ext uri="{FF2B5EF4-FFF2-40B4-BE49-F238E27FC236}">
                <a16:creationId xmlns:a16="http://schemas.microsoft.com/office/drawing/2014/main" id="{4588ABA1-17B9-F233-7BED-D3DC88A159A4}"/>
              </a:ext>
            </a:extLst>
          </p:cNvPr>
          <p:cNvSpPr/>
          <p:nvPr/>
        </p:nvSpPr>
        <p:spPr>
          <a:xfrm>
            <a:off x="7116783" y="5587845"/>
            <a:ext cx="11784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244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矢印コネクタ 9">
            <a:extLst>
              <a:ext uri="{FF2B5EF4-FFF2-40B4-BE49-F238E27FC236}">
                <a16:creationId xmlns:a16="http://schemas.microsoft.com/office/drawing/2014/main" id="{A9090D6E-CBAB-EC26-AFF9-7E880660A731}"/>
              </a:ext>
            </a:extLst>
          </p:cNvPr>
          <p:cNvCxnSpPr>
            <a:cxnSpLocks/>
          </p:cNvCxnSpPr>
          <p:nvPr/>
        </p:nvCxnSpPr>
        <p:spPr>
          <a:xfrm flipV="1">
            <a:off x="3321870" y="5182232"/>
            <a:ext cx="0" cy="615600"/>
          </a:xfrm>
          <a:prstGeom prst="straightConnector1">
            <a:avLst/>
          </a:prstGeom>
          <a:noFill/>
          <a:ln w="9525" cap="flat" cmpd="sng" algn="ctr">
            <a:solidFill>
              <a:srgbClr val="FFFFFF">
                <a:lumMod val="85000"/>
              </a:srgbClr>
            </a:solidFill>
            <a:prstDash val="solid"/>
            <a:tailEnd type="triangle"/>
          </a:ln>
          <a:effectLst/>
        </p:spPr>
      </p:cxnSp>
      <p:cxnSp>
        <p:nvCxnSpPr>
          <p:cNvPr id="44" name="直線矢印コネクタ 9">
            <a:extLst>
              <a:ext uri="{FF2B5EF4-FFF2-40B4-BE49-F238E27FC236}">
                <a16:creationId xmlns:a16="http://schemas.microsoft.com/office/drawing/2014/main" id="{E13380BB-B729-4FC5-A9CA-FE16E5A581D3}"/>
              </a:ext>
            </a:extLst>
          </p:cNvPr>
          <p:cNvCxnSpPr>
            <a:cxnSpLocks/>
          </p:cNvCxnSpPr>
          <p:nvPr/>
        </p:nvCxnSpPr>
        <p:spPr>
          <a:xfrm flipV="1">
            <a:off x="3321870" y="2153734"/>
            <a:ext cx="0" cy="615600"/>
          </a:xfrm>
          <a:prstGeom prst="straightConnector1">
            <a:avLst/>
          </a:prstGeom>
          <a:noFill/>
          <a:ln w="9525" cap="flat" cmpd="sng" algn="ctr">
            <a:solidFill>
              <a:srgbClr val="FFFFFF">
                <a:lumMod val="85000"/>
              </a:srgbClr>
            </a:solidFill>
            <a:prstDash val="solid"/>
            <a:tailEnd type="triangle"/>
          </a:ln>
          <a:effectLst/>
        </p:spPr>
      </p:cxnSp>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8</a:t>
            </a:fld>
            <a:endParaRPr lang="en-US" altLang="ja-JP">
              <a:solidFill>
                <a:srgbClr val="000000"/>
              </a:solidFill>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事業を実施する体制をご記入ください</a:t>
            </a:r>
            <a:endParaRPr lang="en-US" altLang="ja-JP" sz="1100" b="1" dirty="0">
              <a:latin typeface="Meiryo UI" panose="020B0604030504040204" pitchFamily="50" charset="-128"/>
              <a:ea typeface="Meiryo UI" panose="020B0604030504040204" pitchFamily="50" charset="-128"/>
            </a:endParaRPr>
          </a:p>
        </p:txBody>
      </p:sp>
      <p:sp>
        <p:nvSpPr>
          <p:cNvPr id="5" name="Rectangle 15">
            <a:extLst>
              <a:ext uri="{FF2B5EF4-FFF2-40B4-BE49-F238E27FC236}">
                <a16:creationId xmlns:a16="http://schemas.microsoft.com/office/drawing/2014/main" id="{D44A9EAA-236D-DE15-5EF3-A7D9566C93C1}"/>
              </a:ext>
            </a:extLst>
          </p:cNvPr>
          <p:cNvSpPr/>
          <p:nvPr/>
        </p:nvSpPr>
        <p:spPr>
          <a:xfrm>
            <a:off x="703020" y="1599123"/>
            <a:ext cx="8100000"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rPr>
              <a:t>体制</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6" name="正方形/長方形 5">
            <a:extLst>
              <a:ext uri="{FF2B5EF4-FFF2-40B4-BE49-F238E27FC236}">
                <a16:creationId xmlns:a16="http://schemas.microsoft.com/office/drawing/2014/main" id="{5FE6E5CF-EE69-D606-4877-E68F60666BC6}"/>
              </a:ext>
            </a:extLst>
          </p:cNvPr>
          <p:cNvSpPr/>
          <p:nvPr/>
        </p:nvSpPr>
        <p:spPr>
          <a:xfrm>
            <a:off x="1268193" y="1861701"/>
            <a:ext cx="2729768" cy="297255"/>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経営層</a:t>
            </a:r>
            <a:endParaRPr kumimoji="1"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角丸四角形 28">
            <a:extLst>
              <a:ext uri="{FF2B5EF4-FFF2-40B4-BE49-F238E27FC236}">
                <a16:creationId xmlns:a16="http://schemas.microsoft.com/office/drawing/2014/main" id="{29EAF315-44EC-7196-846E-A085BCCEBF10}"/>
              </a:ext>
            </a:extLst>
          </p:cNvPr>
          <p:cNvSpPr/>
          <p:nvPr/>
        </p:nvSpPr>
        <p:spPr>
          <a:xfrm>
            <a:off x="1102295" y="2786471"/>
            <a:ext cx="3016735" cy="2394632"/>
          </a:xfrm>
          <a:prstGeom prst="roundRect">
            <a:avLst>
              <a:gd name="adj" fmla="val 5784"/>
            </a:avLst>
          </a:prstGeom>
          <a:noFill/>
          <a:ln w="28575" cap="flat" cmpd="sng" algn="ctr">
            <a:solidFill>
              <a:srgbClr val="0070C0"/>
            </a:solidFill>
            <a:prstDash val="solid"/>
          </a:ln>
          <a:effectLst/>
        </p:spPr>
        <p:txBody>
          <a:bodyPr tIns="108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950" b="1" i="0" u="none" strike="noStrike" kern="0" cap="none" spc="0" normalizeH="0" baseline="0" noProof="0">
              <a:ln w="0"/>
              <a:solidFill>
                <a:srgbClr val="000000"/>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E74AF93A-FB80-C4B6-EBCC-0DD36415CCA3}"/>
              </a:ext>
            </a:extLst>
          </p:cNvPr>
          <p:cNvSpPr/>
          <p:nvPr/>
        </p:nvSpPr>
        <p:spPr>
          <a:xfrm>
            <a:off x="936397" y="2988296"/>
            <a:ext cx="331796" cy="1990981"/>
          </a:xfrm>
          <a:prstGeom prst="rect">
            <a:avLst/>
          </a:prstGeom>
          <a:solidFill>
            <a:srgbClr val="0070C0"/>
          </a:solidFill>
          <a:ln w="9525" cap="flat" cmpd="sng" algn="ctr">
            <a:solidFill>
              <a:srgbClr val="0070C0"/>
            </a:solidFill>
            <a:prstDash val="solid"/>
          </a:ln>
          <a:effectLst/>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defTabSz="829361" fontAlgn="base">
              <a:spcBef>
                <a:spcPct val="0"/>
              </a:spcBef>
              <a:spcAft>
                <a:spcPct val="0"/>
              </a:spcAft>
              <a:buClr>
                <a:srgbClr val="000000"/>
              </a:buClr>
              <a:defRPr/>
            </a:pPr>
            <a:r>
              <a:rPr kumimoji="1" lang="ja-JP" altLang="en-US" sz="1200" b="1" dirty="0">
                <a:solidFill>
                  <a:schemeClr val="bg1"/>
                </a:solidFill>
                <a:latin typeface="Meiryo UI" panose="020B0604030504040204" pitchFamily="50" charset="-128"/>
                <a:ea typeface="Meiryo UI" panose="020B0604030504040204" pitchFamily="50" charset="-128"/>
              </a:rPr>
              <a:t>  申請代表チーム（仮）</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AF95D07-E2B4-D084-5BE8-5EC8759B0E32}"/>
              </a:ext>
            </a:extLst>
          </p:cNvPr>
          <p:cNvSpPr/>
          <p:nvPr/>
        </p:nvSpPr>
        <p:spPr>
          <a:xfrm>
            <a:off x="1268193" y="5797832"/>
            <a:ext cx="2729768" cy="382831"/>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dirty="0">
                <a:solidFill>
                  <a:srgbClr val="000000"/>
                </a:solidFill>
                <a:latin typeface="Meiryo UI" panose="020B0604030504040204" pitchFamily="50" charset="-128"/>
                <a:ea typeface="Meiryo UI" panose="020B0604030504040204" pitchFamily="50" charset="-128"/>
              </a:rPr>
              <a:t>〇〇センター</a:t>
            </a:r>
            <a:endParaRPr kumimoji="1"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29" name="グループ化 28">
            <a:extLst>
              <a:ext uri="{FF2B5EF4-FFF2-40B4-BE49-F238E27FC236}">
                <a16:creationId xmlns:a16="http://schemas.microsoft.com/office/drawing/2014/main" id="{06EB88AA-8EB3-3E4B-DEE6-5C62482DFD86}"/>
              </a:ext>
            </a:extLst>
          </p:cNvPr>
          <p:cNvGrpSpPr/>
          <p:nvPr/>
        </p:nvGrpSpPr>
        <p:grpSpPr>
          <a:xfrm>
            <a:off x="1477663" y="2853539"/>
            <a:ext cx="2265998" cy="2234275"/>
            <a:chOff x="1977675" y="2874638"/>
            <a:chExt cx="1850427" cy="2234275"/>
          </a:xfrm>
        </p:grpSpPr>
        <p:sp>
          <p:nvSpPr>
            <p:cNvPr id="7" name="正方形/長方形 6">
              <a:extLst>
                <a:ext uri="{FF2B5EF4-FFF2-40B4-BE49-F238E27FC236}">
                  <a16:creationId xmlns:a16="http://schemas.microsoft.com/office/drawing/2014/main" id="{BF60E557-1008-FE4D-055C-A145A86575E6}"/>
                </a:ext>
              </a:extLst>
            </p:cNvPr>
            <p:cNvSpPr/>
            <p:nvPr/>
          </p:nvSpPr>
          <p:spPr>
            <a:xfrm>
              <a:off x="1977675" y="28746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企画</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CD2FA7C-CD67-637C-4598-71E65C58F1BD}"/>
                </a:ext>
              </a:extLst>
            </p:cNvPr>
            <p:cNvSpPr/>
            <p:nvPr/>
          </p:nvSpPr>
          <p:spPr>
            <a:xfrm>
              <a:off x="1977675" y="40104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人事</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0540AC2-A9D3-6774-453C-4CBE3E077D7B}"/>
                </a:ext>
              </a:extLst>
            </p:cNvPr>
            <p:cNvSpPr/>
            <p:nvPr/>
          </p:nvSpPr>
          <p:spPr>
            <a:xfrm>
              <a:off x="1977675" y="32532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財務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01CA8FDB-6410-724C-99E0-04DE8BCD4B6F}"/>
                </a:ext>
              </a:extLst>
            </p:cNvPr>
            <p:cNvSpPr/>
            <p:nvPr/>
          </p:nvSpPr>
          <p:spPr>
            <a:xfrm>
              <a:off x="1977675" y="43890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総務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FEB7975-E4AE-1B6A-A87C-582B0F7B1E4D}"/>
                </a:ext>
              </a:extLst>
            </p:cNvPr>
            <p:cNvSpPr/>
            <p:nvPr/>
          </p:nvSpPr>
          <p:spPr>
            <a:xfrm>
              <a:off x="1977675" y="36318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経理</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72B745A-CDF2-B662-7525-F6118584CA2D}"/>
                </a:ext>
              </a:extLst>
            </p:cNvPr>
            <p:cNvSpPr/>
            <p:nvPr/>
          </p:nvSpPr>
          <p:spPr>
            <a:xfrm>
              <a:off x="1977675" y="4767637"/>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営業</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graphicFrame>
        <p:nvGraphicFramePr>
          <p:cNvPr id="24" name="表 3">
            <a:extLst>
              <a:ext uri="{FF2B5EF4-FFF2-40B4-BE49-F238E27FC236}">
                <a16:creationId xmlns:a16="http://schemas.microsoft.com/office/drawing/2014/main" id="{08AEB462-83A2-88DB-1F42-5D9966045F06}"/>
              </a:ext>
            </a:extLst>
          </p:cNvPr>
          <p:cNvGraphicFramePr>
            <a:graphicFrameLocks noGrp="1"/>
          </p:cNvGraphicFramePr>
          <p:nvPr>
            <p:extLst>
              <p:ext uri="{D42A27DB-BD31-4B8C-83A1-F6EECF244321}">
                <p14:modId xmlns:p14="http://schemas.microsoft.com/office/powerpoint/2010/main" val="3201051096"/>
              </p:ext>
            </p:extLst>
          </p:nvPr>
        </p:nvGraphicFramePr>
        <p:xfrm>
          <a:off x="4558389" y="1861701"/>
          <a:ext cx="4276424" cy="4318954"/>
        </p:xfrm>
        <a:graphic>
          <a:graphicData uri="http://schemas.openxmlformats.org/drawingml/2006/table">
            <a:tbl>
              <a:tblPr firstRow="1" bandRow="1"/>
              <a:tblGrid>
                <a:gridCol w="1005696">
                  <a:extLst>
                    <a:ext uri="{9D8B030D-6E8A-4147-A177-3AD203B41FA5}">
                      <a16:colId xmlns:a16="http://schemas.microsoft.com/office/drawing/2014/main" val="368102844"/>
                    </a:ext>
                  </a:extLst>
                </a:gridCol>
                <a:gridCol w="3270728">
                  <a:extLst>
                    <a:ext uri="{9D8B030D-6E8A-4147-A177-3AD203B41FA5}">
                      <a16:colId xmlns:a16="http://schemas.microsoft.com/office/drawing/2014/main" val="4272043127"/>
                    </a:ext>
                  </a:extLst>
                </a:gridCol>
              </a:tblGrid>
              <a:tr h="299626">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bg1"/>
                          </a:solidFill>
                          <a:latin typeface="Meiryo UI" panose="020B0604030504040204" pitchFamily="50" charset="-128"/>
                          <a:ea typeface="Meiryo UI" panose="020B0604030504040204" pitchFamily="50" charset="-128"/>
                        </a:rPr>
                        <a:t>参加者</a:t>
                      </a:r>
                      <a:endParaRPr kumimoji="1" lang="en-US" altLang="ja-JP" sz="1200" b="0">
                        <a:solidFill>
                          <a:schemeClr val="bg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役割</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経営</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申請代表チーム（仮）の選任と物流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推進実証計画の最終責任者</a:t>
                      </a: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〇〇センター</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現場オペレーションの責任者として作業手順の作成と従業員への教育等を実施</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086472967"/>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企画</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chemeClr val="tx1"/>
                          </a:solidFill>
                          <a:latin typeface="Meiryo UI" panose="020B0604030504040204" pitchFamily="50" charset="-128"/>
                          <a:ea typeface="Meiryo UI" panose="020B0604030504040204" pitchFamily="50" charset="-128"/>
                        </a:rPr>
                        <a:t>経営が推進する事業戦略と物流</a:t>
                      </a:r>
                      <a:r>
                        <a:rPr kumimoji="1" lang="en-US" altLang="ja-JP" sz="1200" b="0" dirty="0">
                          <a:solidFill>
                            <a:schemeClr val="tx1"/>
                          </a:solidFill>
                          <a:latin typeface="Meiryo UI" panose="020B0604030504040204" pitchFamily="50" charset="-128"/>
                          <a:ea typeface="Meiryo UI" panose="020B0604030504040204" pitchFamily="50" charset="-128"/>
                        </a:rPr>
                        <a:t>DX</a:t>
                      </a:r>
                      <a:r>
                        <a:rPr kumimoji="1" lang="ja-JP" altLang="en-US" sz="1200" b="0" dirty="0">
                          <a:solidFill>
                            <a:schemeClr val="tx1"/>
                          </a:solidFill>
                          <a:latin typeface="Meiryo UI" panose="020B0604030504040204" pitchFamily="50" charset="-128"/>
                          <a:ea typeface="Meiryo UI" panose="020B0604030504040204" pitchFamily="50" charset="-128"/>
                        </a:rPr>
                        <a:t>実証推進計画の整合性を調整しつつ、物流</a:t>
                      </a:r>
                      <a:r>
                        <a:rPr kumimoji="1" lang="en-US" altLang="ja-JP" sz="1200" b="0" dirty="0">
                          <a:solidFill>
                            <a:schemeClr val="tx1"/>
                          </a:solidFill>
                          <a:latin typeface="Meiryo UI" panose="020B0604030504040204" pitchFamily="50" charset="-128"/>
                          <a:ea typeface="Meiryo UI" panose="020B0604030504040204" pitchFamily="50" charset="-128"/>
                        </a:rPr>
                        <a:t>DX</a:t>
                      </a:r>
                      <a:r>
                        <a:rPr kumimoji="1" lang="ja-JP" altLang="en-US" sz="1200" b="0" dirty="0">
                          <a:solidFill>
                            <a:schemeClr val="tx1"/>
                          </a:solidFill>
                          <a:latin typeface="Meiryo UI" panose="020B0604030504040204" pitchFamily="50" charset="-128"/>
                          <a:ea typeface="Meiryo UI" panose="020B0604030504040204" pitchFamily="50" charset="-128"/>
                        </a:rPr>
                        <a:t>計画の最終作成</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612060397"/>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財務・経理</a:t>
                      </a:r>
                      <a:endParaRPr kumimoji="1" lang="en-US" altLang="ja-JP" sz="1200" dirty="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資金計画の作成と金融機関との調整</a:t>
                      </a: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90644917"/>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人事・総務</a:t>
                      </a:r>
                      <a:endParaRPr kumimoji="1" lang="en-US" altLang="ja-JP" sz="1200" dirty="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物流</a:t>
                      </a:r>
                      <a:r>
                        <a:rPr kumimoji="1" lang="en-US" altLang="ja-JP" sz="1200">
                          <a:solidFill>
                            <a:schemeClr val="tx1"/>
                          </a:solidFill>
                          <a:latin typeface="Meiryo UI" panose="020B0604030504040204" pitchFamily="50" charset="-128"/>
                          <a:ea typeface="Meiryo UI" panose="020B0604030504040204" pitchFamily="50" charset="-128"/>
                        </a:rPr>
                        <a:t>DX</a:t>
                      </a:r>
                      <a:r>
                        <a:rPr kumimoji="1" lang="ja-JP" altLang="en-US" sz="1200">
                          <a:solidFill>
                            <a:schemeClr val="tx1"/>
                          </a:solidFill>
                          <a:latin typeface="Meiryo UI" panose="020B0604030504040204" pitchFamily="50" charset="-128"/>
                          <a:ea typeface="Meiryo UI" panose="020B0604030504040204" pitchFamily="50" charset="-128"/>
                        </a:rPr>
                        <a:t>推進実証の体制整備、社内でのその他関係部門との連携調整など</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91379332"/>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営業</a:t>
                      </a: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dirty="0">
                          <a:solidFill>
                            <a:schemeClr val="tx1"/>
                          </a:solidFill>
                          <a:latin typeface="Meiryo UI" panose="020B0604030504040204" pitchFamily="50" charset="-128"/>
                          <a:ea typeface="Meiryo UI" panose="020B0604030504040204" pitchFamily="50" charset="-128"/>
                        </a:rPr>
                        <a:t>物流</a:t>
                      </a:r>
                      <a:r>
                        <a:rPr kumimoji="1" lang="en-US" altLang="ja-JP" sz="1200" dirty="0">
                          <a:solidFill>
                            <a:schemeClr val="tx1"/>
                          </a:solidFill>
                          <a:latin typeface="Meiryo UI" panose="020B0604030504040204" pitchFamily="50" charset="-128"/>
                          <a:ea typeface="Meiryo UI" panose="020B0604030504040204" pitchFamily="50" charset="-128"/>
                        </a:rPr>
                        <a:t>DX</a:t>
                      </a:r>
                      <a:r>
                        <a:rPr kumimoji="1" lang="ja-JP" altLang="en-US" sz="1200" dirty="0">
                          <a:solidFill>
                            <a:schemeClr val="tx1"/>
                          </a:solidFill>
                          <a:latin typeface="Meiryo UI" panose="020B0604030504040204" pitchFamily="50" charset="-128"/>
                          <a:ea typeface="Meiryo UI" panose="020B0604030504040204" pitchFamily="50" charset="-128"/>
                        </a:rPr>
                        <a:t>の実施効果を踏まえた顧客企業等への価値説明と折衝</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92798863"/>
                  </a:ext>
                </a:extLst>
              </a:tr>
            </a:tbl>
          </a:graphicData>
        </a:graphic>
      </p:graphicFrame>
      <p:sp>
        <p:nvSpPr>
          <p:cNvPr id="38" name="吹き出し: 四角形 37">
            <a:extLst>
              <a:ext uri="{FF2B5EF4-FFF2-40B4-BE49-F238E27FC236}">
                <a16:creationId xmlns:a16="http://schemas.microsoft.com/office/drawing/2014/main" id="{64888F68-363D-34D6-53EF-CF5E2EC73DA9}"/>
              </a:ext>
            </a:extLst>
          </p:cNvPr>
          <p:cNvSpPr/>
          <p:nvPr/>
        </p:nvSpPr>
        <p:spPr>
          <a:xfrm>
            <a:off x="2916783"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43" name="グループ化 42">
            <a:extLst>
              <a:ext uri="{FF2B5EF4-FFF2-40B4-BE49-F238E27FC236}">
                <a16:creationId xmlns:a16="http://schemas.microsoft.com/office/drawing/2014/main" id="{7D5C49A7-0712-79AA-7A72-80E86D25F2C5}"/>
              </a:ext>
            </a:extLst>
          </p:cNvPr>
          <p:cNvGrpSpPr/>
          <p:nvPr/>
        </p:nvGrpSpPr>
        <p:grpSpPr>
          <a:xfrm>
            <a:off x="1591924" y="2169568"/>
            <a:ext cx="2151737" cy="3630493"/>
            <a:chOff x="1578012" y="2121936"/>
            <a:chExt cx="2151737" cy="3630493"/>
          </a:xfrm>
        </p:grpSpPr>
        <p:cxnSp>
          <p:nvCxnSpPr>
            <p:cNvPr id="45" name="直線矢印コネクタ 9">
              <a:extLst>
                <a:ext uri="{FF2B5EF4-FFF2-40B4-BE49-F238E27FC236}">
                  <a16:creationId xmlns:a16="http://schemas.microsoft.com/office/drawing/2014/main" id="{A267C04E-D09C-CC74-A893-E0475D643DFD}"/>
                </a:ext>
              </a:extLst>
            </p:cNvPr>
            <p:cNvCxnSpPr>
              <a:cxnSpLocks/>
            </p:cNvCxnSpPr>
            <p:nvPr/>
          </p:nvCxnSpPr>
          <p:spPr>
            <a:xfrm>
              <a:off x="1991451" y="2121936"/>
              <a:ext cx="0" cy="616903"/>
            </a:xfrm>
            <a:prstGeom prst="straightConnector1">
              <a:avLst/>
            </a:prstGeom>
            <a:noFill/>
            <a:ln w="9525" cap="flat" cmpd="sng" algn="ctr">
              <a:solidFill>
                <a:srgbClr val="FFFFFF">
                  <a:lumMod val="85000"/>
                </a:srgbClr>
              </a:solidFill>
              <a:prstDash val="solid"/>
              <a:tailEnd type="triangle"/>
            </a:ln>
            <a:effectLst/>
          </p:spPr>
        </p:cxnSp>
        <p:cxnSp>
          <p:nvCxnSpPr>
            <p:cNvPr id="39" name="直線矢印コネクタ 9">
              <a:extLst>
                <a:ext uri="{FF2B5EF4-FFF2-40B4-BE49-F238E27FC236}">
                  <a16:creationId xmlns:a16="http://schemas.microsoft.com/office/drawing/2014/main" id="{AC67E350-BDA9-D694-88E2-55ECD2D55332}"/>
                </a:ext>
              </a:extLst>
            </p:cNvPr>
            <p:cNvCxnSpPr>
              <a:cxnSpLocks/>
            </p:cNvCxnSpPr>
            <p:nvPr/>
          </p:nvCxnSpPr>
          <p:spPr>
            <a:xfrm>
              <a:off x="1991451" y="5135526"/>
              <a:ext cx="0" cy="616903"/>
            </a:xfrm>
            <a:prstGeom prst="straightConnector1">
              <a:avLst/>
            </a:prstGeom>
            <a:noFill/>
            <a:ln w="9525" cap="flat" cmpd="sng" algn="ctr">
              <a:solidFill>
                <a:srgbClr val="FFFFFF">
                  <a:lumMod val="85000"/>
                </a:srgbClr>
              </a:solidFill>
              <a:prstDash val="solid"/>
              <a:tailEnd type="triangle"/>
            </a:ln>
            <a:effectLst/>
          </p:spPr>
        </p:cxnSp>
        <p:sp>
          <p:nvSpPr>
            <p:cNvPr id="40" name="吹き出し: 四角形 39">
              <a:extLst>
                <a:ext uri="{FF2B5EF4-FFF2-40B4-BE49-F238E27FC236}">
                  <a16:creationId xmlns:a16="http://schemas.microsoft.com/office/drawing/2014/main" id="{C0106722-04DE-9E78-D9F2-4DDD48B16D3D}"/>
                </a:ext>
              </a:extLst>
            </p:cNvPr>
            <p:cNvSpPr/>
            <p:nvPr/>
          </p:nvSpPr>
          <p:spPr>
            <a:xfrm>
              <a:off x="1578012"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2" name="吹き出し: 四角形 41">
              <a:extLst>
                <a:ext uri="{FF2B5EF4-FFF2-40B4-BE49-F238E27FC236}">
                  <a16:creationId xmlns:a16="http://schemas.microsoft.com/office/drawing/2014/main" id="{D8FDAFD0-EDC3-DC6C-1855-339DD8494054}"/>
                </a:ext>
              </a:extLst>
            </p:cNvPr>
            <p:cNvSpPr/>
            <p:nvPr/>
          </p:nvSpPr>
          <p:spPr>
            <a:xfrm>
              <a:off x="2902871"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1" name="吹き出し: 四角形 30">
            <a:extLst>
              <a:ext uri="{FF2B5EF4-FFF2-40B4-BE49-F238E27FC236}">
                <a16:creationId xmlns:a16="http://schemas.microsoft.com/office/drawing/2014/main" id="{8EE8BC45-2A57-9F1D-6E6F-29BB7219E547}"/>
              </a:ext>
            </a:extLst>
          </p:cNvPr>
          <p:cNvSpPr/>
          <p:nvPr/>
        </p:nvSpPr>
        <p:spPr>
          <a:xfrm>
            <a:off x="1591924"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3218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9D36BB4CADE0F4C8679890D0918BEA0" ma:contentTypeVersion="11" ma:contentTypeDescription="新しいドキュメントを作成します。" ma:contentTypeScope="" ma:versionID="54fdedf5437922dbbc1d3fb0eeb25190">
  <xsd:schema xmlns:xsd="http://www.w3.org/2001/XMLSchema" xmlns:xs="http://www.w3.org/2001/XMLSchema" xmlns:p="http://schemas.microsoft.com/office/2006/metadata/properties" xmlns:ns2="9c6a989b-2b0a-4c18-8378-bbfb8864f947" xmlns:ns3="2b418fda-cb48-4946-92db-0649da119eba" targetNamespace="http://schemas.microsoft.com/office/2006/metadata/properties" ma:root="true" ma:fieldsID="a2eac707e5e7cdeb5519a7eb004ca1f7" ns2:_="" ns3:_="">
    <xsd:import namespace="9c6a989b-2b0a-4c18-8378-bbfb8864f947"/>
    <xsd:import namespace="2b418fda-cb48-4946-92db-0649da119eb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a989b-2b0a-4c18-8378-bbfb8864f947"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7955d2f0-a900-4359-8397-90591313ac03"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418fda-cb48-4946-92db-0649da119eb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2dec09a-ccb8-47cf-a5cc-16bb456781f4}" ma:internalName="TaxCatchAll" ma:showField="CatchAllData" ma:web="2b418fda-cb48-4946-92db-0649da119e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b418fda-cb48-4946-92db-0649da119eba" xsi:nil="true"/>
    <lcf76f155ced4ddcb4097134ff3c332f xmlns="9c6a989b-2b0a-4c18-8378-bbfb8864f94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1C8D75-7EE8-4CDE-9EAD-9377D43C7816}"/>
</file>

<file path=customXml/itemProps2.xml><?xml version="1.0" encoding="utf-8"?>
<ds:datastoreItem xmlns:ds="http://schemas.openxmlformats.org/officeDocument/2006/customXml" ds:itemID="{90B2CB6F-8EAC-468C-91C8-C3596DE81E04}">
  <ds:schemaRefs>
    <ds:schemaRef ds:uri="018a2f72-978b-4f79-8d9c-589cd429c202"/>
    <ds:schemaRef ds:uri="http://purl.org/dc/elements/1.1/"/>
    <ds:schemaRef ds:uri="http://schemas.microsoft.com/office/2006/metadata/properties"/>
    <ds:schemaRef ds:uri="http://purl.org/dc/terms/"/>
    <ds:schemaRef ds:uri="380c9533-801e-4ca5-9ba3-29c624ed6f43"/>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4F94758-02F2-4988-B37D-C64E6C9230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1020</Words>
  <Application>Microsoft Office PowerPoint</Application>
  <PresentationFormat>画面に合わせる (4:3)</PresentationFormat>
  <Paragraphs>207</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游ゴシック</vt:lpstr>
      <vt:lpstr>Arial</vt:lpstr>
      <vt:lpstr>Calibri</vt:lpstr>
      <vt:lpstr>Calibri Light</vt:lpstr>
      <vt:lpstr>EYInterstate</vt:lpstr>
      <vt:lpstr>EYInterstate Light</vt:lpstr>
      <vt:lpstr>Office テーマ</vt:lpstr>
      <vt:lpstr>PowerPoint プレゼンテーション</vt:lpstr>
      <vt:lpstr>様式2別紙：物流DX推進実証計画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事務局</dc:creator>
  <cp:lastModifiedBy>Tetsuya Shimada</cp:lastModifiedBy>
  <cp:revision>2</cp:revision>
  <dcterms:created xsi:type="dcterms:W3CDTF">2022-02-18T07:44:52Z</dcterms:created>
  <dcterms:modified xsi:type="dcterms:W3CDTF">2024-04-12T12:42:59Z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0x01010079D36BB4CADE0F4C8679890D0918BEA0</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ies>
</file>